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76" r:id="rId3"/>
    <p:sldId id="277" r:id="rId4"/>
    <p:sldId id="267" r:id="rId5"/>
    <p:sldId id="281" r:id="rId6"/>
    <p:sldId id="282" r:id="rId7"/>
    <p:sldId id="283" r:id="rId8"/>
    <p:sldId id="28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FBC002C8-AC20-471A-A1C7-629C6E9A5A40}" type="datetimeFigureOut">
              <a:rPr lang="es-PA" smtClean="0"/>
              <a:t>08/20/2021</a:t>
            </a:fld>
            <a:endParaRPr lang="es-PA"/>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s-PA"/>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164FBF4A-7F72-441A-9E33-828A68FF1BF5}" type="slidenum">
              <a:rPr lang="es-PA" smtClean="0"/>
              <a:t>‹#›</a:t>
            </a:fld>
            <a:endParaRPr lang="es-PA"/>
          </a:p>
        </p:txBody>
      </p:sp>
    </p:spTree>
    <p:extLst>
      <p:ext uri="{BB962C8B-B14F-4D97-AF65-F5344CB8AC3E}">
        <p14:creationId xmlns:p14="http://schemas.microsoft.com/office/powerpoint/2010/main" val="2890275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C002C8-AC20-471A-A1C7-629C6E9A5A40}" type="datetimeFigureOut">
              <a:rPr lang="es-PA" smtClean="0"/>
              <a:t>08/20/2021</a:t>
            </a:fld>
            <a:endParaRPr lang="es-PA"/>
          </a:p>
        </p:txBody>
      </p:sp>
      <p:sp>
        <p:nvSpPr>
          <p:cNvPr id="5" name="Footer Placeholder 4"/>
          <p:cNvSpPr>
            <a:spLocks noGrp="1"/>
          </p:cNvSpPr>
          <p:nvPr>
            <p:ph type="ftr" sz="quarter" idx="11"/>
          </p:nvPr>
        </p:nvSpPr>
        <p:spPr/>
        <p:txBody>
          <a:bodyPr/>
          <a:lstStyle/>
          <a:p>
            <a:endParaRPr lang="es-PA"/>
          </a:p>
        </p:txBody>
      </p:sp>
      <p:sp>
        <p:nvSpPr>
          <p:cNvPr id="6" name="Slide Number Placeholder 5"/>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2849731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C002C8-AC20-471A-A1C7-629C6E9A5A40}" type="datetimeFigureOut">
              <a:rPr lang="es-PA" smtClean="0"/>
              <a:t>08/20/2021</a:t>
            </a:fld>
            <a:endParaRPr lang="es-PA"/>
          </a:p>
        </p:txBody>
      </p:sp>
      <p:sp>
        <p:nvSpPr>
          <p:cNvPr id="5" name="Footer Placeholder 4"/>
          <p:cNvSpPr>
            <a:spLocks noGrp="1"/>
          </p:cNvSpPr>
          <p:nvPr>
            <p:ph type="ftr" sz="quarter" idx="11"/>
          </p:nvPr>
        </p:nvSpPr>
        <p:spPr/>
        <p:txBody>
          <a:bodyPr/>
          <a:lstStyle/>
          <a:p>
            <a:endParaRPr lang="es-PA"/>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2456229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C002C8-AC20-471A-A1C7-629C6E9A5A40}" type="datetimeFigureOut">
              <a:rPr lang="es-PA" smtClean="0"/>
              <a:t>08/20/2021</a:t>
            </a:fld>
            <a:endParaRPr lang="es-PA"/>
          </a:p>
        </p:txBody>
      </p:sp>
      <p:sp>
        <p:nvSpPr>
          <p:cNvPr id="6" name="Footer Placeholder 5"/>
          <p:cNvSpPr>
            <a:spLocks noGrp="1"/>
          </p:cNvSpPr>
          <p:nvPr>
            <p:ph type="ftr" sz="quarter" idx="11"/>
          </p:nvPr>
        </p:nvSpPr>
        <p:spPr/>
        <p:txBody>
          <a:bodyPr/>
          <a:lstStyle/>
          <a:p>
            <a:endParaRPr lang="es-PA"/>
          </a:p>
        </p:txBody>
      </p:sp>
      <p:sp>
        <p:nvSpPr>
          <p:cNvPr id="7" name="Slide Number Placeholder 6"/>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3942727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C002C8-AC20-471A-A1C7-629C6E9A5A40}" type="datetimeFigureOut">
              <a:rPr lang="es-PA" smtClean="0"/>
              <a:t>08/20/2021</a:t>
            </a:fld>
            <a:endParaRPr lang="es-PA"/>
          </a:p>
        </p:txBody>
      </p:sp>
      <p:sp>
        <p:nvSpPr>
          <p:cNvPr id="8" name="Footer Placeholder 7"/>
          <p:cNvSpPr>
            <a:spLocks noGrp="1"/>
          </p:cNvSpPr>
          <p:nvPr>
            <p:ph type="ftr" sz="quarter" idx="11"/>
          </p:nvPr>
        </p:nvSpPr>
        <p:spPr/>
        <p:txBody>
          <a:bodyPr/>
          <a:lstStyle/>
          <a:p>
            <a:endParaRPr lang="es-PA"/>
          </a:p>
        </p:txBody>
      </p:sp>
      <p:sp>
        <p:nvSpPr>
          <p:cNvPr id="9" name="Slide Number Placeholder 8"/>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2592966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C002C8-AC20-471A-A1C7-629C6E9A5A40}" type="datetimeFigureOut">
              <a:rPr lang="es-PA" smtClean="0"/>
              <a:t>08/20/2021</a:t>
            </a:fld>
            <a:endParaRPr lang="es-PA"/>
          </a:p>
        </p:txBody>
      </p:sp>
      <p:sp>
        <p:nvSpPr>
          <p:cNvPr id="4" name="Footer Placeholder 3"/>
          <p:cNvSpPr>
            <a:spLocks noGrp="1"/>
          </p:cNvSpPr>
          <p:nvPr>
            <p:ph type="ftr" sz="quarter" idx="11"/>
          </p:nvPr>
        </p:nvSpPr>
        <p:spPr/>
        <p:txBody>
          <a:bodyPr/>
          <a:lstStyle/>
          <a:p>
            <a:endParaRPr lang="es-PA"/>
          </a:p>
        </p:txBody>
      </p:sp>
      <p:sp>
        <p:nvSpPr>
          <p:cNvPr id="5" name="Slide Number Placeholder 4"/>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4920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C002C8-AC20-471A-A1C7-629C6E9A5A40}" type="datetimeFigureOut">
              <a:rPr lang="es-PA" smtClean="0"/>
              <a:t>08/20/2021</a:t>
            </a:fld>
            <a:endParaRPr lang="es-PA"/>
          </a:p>
        </p:txBody>
      </p:sp>
      <p:sp>
        <p:nvSpPr>
          <p:cNvPr id="3" name="Footer Placeholder 2"/>
          <p:cNvSpPr>
            <a:spLocks noGrp="1"/>
          </p:cNvSpPr>
          <p:nvPr>
            <p:ph type="ftr" sz="quarter" idx="11"/>
          </p:nvPr>
        </p:nvSpPr>
        <p:spPr/>
        <p:txBody>
          <a:bodyPr/>
          <a:lstStyle/>
          <a:p>
            <a:endParaRPr lang="es-PA"/>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2677906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C002C8-AC20-471A-A1C7-629C6E9A5A40}" type="datetimeFigureOut">
              <a:rPr lang="es-PA" smtClean="0"/>
              <a:t>08/20/2021</a:t>
            </a:fld>
            <a:endParaRPr lang="es-PA"/>
          </a:p>
        </p:txBody>
      </p:sp>
      <p:sp>
        <p:nvSpPr>
          <p:cNvPr id="6" name="Footer Placeholder 5"/>
          <p:cNvSpPr>
            <a:spLocks noGrp="1"/>
          </p:cNvSpPr>
          <p:nvPr>
            <p:ph type="ftr" sz="quarter" idx="11"/>
          </p:nvPr>
        </p:nvSpPr>
        <p:spPr/>
        <p:txBody>
          <a:bodyPr/>
          <a:lstStyle/>
          <a:p>
            <a:endParaRPr lang="es-PA"/>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404081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C002C8-AC20-471A-A1C7-629C6E9A5A40}" type="datetimeFigureOut">
              <a:rPr lang="es-PA" smtClean="0"/>
              <a:t>08/20/2021</a:t>
            </a:fld>
            <a:endParaRPr lang="es-PA"/>
          </a:p>
        </p:txBody>
      </p:sp>
      <p:sp>
        <p:nvSpPr>
          <p:cNvPr id="6" name="Footer Placeholder 5"/>
          <p:cNvSpPr>
            <a:spLocks noGrp="1"/>
          </p:cNvSpPr>
          <p:nvPr>
            <p:ph type="ftr" sz="quarter" idx="11"/>
          </p:nvPr>
        </p:nvSpPr>
        <p:spPr/>
        <p:txBody>
          <a:bodyPr/>
          <a:lstStyle/>
          <a:p>
            <a:endParaRPr lang="es-PA"/>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1806909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C002C8-AC20-471A-A1C7-629C6E9A5A40}" type="datetimeFigureOut">
              <a:rPr lang="es-PA" smtClean="0"/>
              <a:t>08/20/2021</a:t>
            </a:fld>
            <a:endParaRPr lang="es-PA"/>
          </a:p>
        </p:txBody>
      </p:sp>
      <p:sp>
        <p:nvSpPr>
          <p:cNvPr id="6" name="Footer Placeholder 5"/>
          <p:cNvSpPr>
            <a:spLocks noGrp="1"/>
          </p:cNvSpPr>
          <p:nvPr>
            <p:ph type="ftr" sz="quarter" idx="11"/>
          </p:nvPr>
        </p:nvSpPr>
        <p:spPr/>
        <p:txBody>
          <a:bodyPr/>
          <a:lstStyle/>
          <a:p>
            <a:endParaRPr lang="es-PA"/>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893321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BC002C8-AC20-471A-A1C7-629C6E9A5A40}" type="datetimeFigureOut">
              <a:rPr lang="es-PA" smtClean="0"/>
              <a:t>08/20/2021</a:t>
            </a:fld>
            <a:endParaRPr lang="es-PA"/>
          </a:p>
        </p:txBody>
      </p:sp>
      <p:sp>
        <p:nvSpPr>
          <p:cNvPr id="5" name="Footer Placeholder 4"/>
          <p:cNvSpPr>
            <a:spLocks noGrp="1"/>
          </p:cNvSpPr>
          <p:nvPr>
            <p:ph type="ftr" sz="quarter" idx="11"/>
          </p:nvPr>
        </p:nvSpPr>
        <p:spPr/>
        <p:txBody>
          <a:bodyPr/>
          <a:lstStyle/>
          <a:p>
            <a:endParaRPr lang="es-PA"/>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1153626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BC002C8-AC20-471A-A1C7-629C6E9A5A40}" type="datetimeFigureOut">
              <a:rPr lang="es-PA" smtClean="0"/>
              <a:t>08/20/2021</a:t>
            </a:fld>
            <a:endParaRPr lang="es-PA"/>
          </a:p>
        </p:txBody>
      </p:sp>
      <p:sp>
        <p:nvSpPr>
          <p:cNvPr id="5" name="Footer Placeholder 4"/>
          <p:cNvSpPr>
            <a:spLocks noGrp="1"/>
          </p:cNvSpPr>
          <p:nvPr>
            <p:ph type="ftr" sz="quarter" idx="11"/>
          </p:nvPr>
        </p:nvSpPr>
        <p:spPr/>
        <p:txBody>
          <a:bodyPr/>
          <a:lstStyle/>
          <a:p>
            <a:endParaRPr lang="es-PA"/>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680080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C002C8-AC20-471A-A1C7-629C6E9A5A40}" type="datetimeFigureOut">
              <a:rPr lang="es-PA" smtClean="0"/>
              <a:t>08/20/2021</a:t>
            </a:fld>
            <a:endParaRPr lang="es-PA"/>
          </a:p>
        </p:txBody>
      </p:sp>
      <p:sp>
        <p:nvSpPr>
          <p:cNvPr id="5" name="Footer Placeholder 4"/>
          <p:cNvSpPr>
            <a:spLocks noGrp="1"/>
          </p:cNvSpPr>
          <p:nvPr>
            <p:ph type="ftr" sz="quarter" idx="11"/>
          </p:nvPr>
        </p:nvSpPr>
        <p:spPr/>
        <p:txBody>
          <a:bodyPr/>
          <a:lstStyle/>
          <a:p>
            <a:endParaRPr lang="es-PA"/>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169188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BC002C8-AC20-471A-A1C7-629C6E9A5A40}" type="datetimeFigureOut">
              <a:rPr lang="es-PA" smtClean="0"/>
              <a:t>08/20/2021</a:t>
            </a:fld>
            <a:endParaRPr lang="es-PA"/>
          </a:p>
        </p:txBody>
      </p:sp>
      <p:sp>
        <p:nvSpPr>
          <p:cNvPr id="8" name="Footer Placeholder 7"/>
          <p:cNvSpPr>
            <a:spLocks noGrp="1"/>
          </p:cNvSpPr>
          <p:nvPr>
            <p:ph type="ftr" sz="quarter" idx="11"/>
          </p:nvPr>
        </p:nvSpPr>
        <p:spPr/>
        <p:txBody>
          <a:bodyPr/>
          <a:lstStyle/>
          <a:p>
            <a:endParaRPr lang="es-PA"/>
          </a:p>
        </p:txBody>
      </p:sp>
      <p:sp>
        <p:nvSpPr>
          <p:cNvPr id="9" name="Slide Number Placeholder 8"/>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2420168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BC002C8-AC20-471A-A1C7-629C6E9A5A40}" type="datetimeFigureOut">
              <a:rPr lang="es-PA" smtClean="0"/>
              <a:t>08/20/2021</a:t>
            </a:fld>
            <a:endParaRPr lang="es-PA"/>
          </a:p>
        </p:txBody>
      </p:sp>
      <p:sp>
        <p:nvSpPr>
          <p:cNvPr id="8" name="Footer Placeholder 7"/>
          <p:cNvSpPr>
            <a:spLocks noGrp="1"/>
          </p:cNvSpPr>
          <p:nvPr>
            <p:ph type="ftr" sz="quarter" idx="11"/>
          </p:nvPr>
        </p:nvSpPr>
        <p:spPr/>
        <p:txBody>
          <a:bodyPr/>
          <a:lstStyle/>
          <a:p>
            <a:endParaRPr lang="es-PA"/>
          </a:p>
        </p:txBody>
      </p:sp>
      <p:sp>
        <p:nvSpPr>
          <p:cNvPr id="9" name="Slide Number Placeholder 8"/>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2151892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C002C8-AC20-471A-A1C7-629C6E9A5A40}" type="datetimeFigureOut">
              <a:rPr lang="es-PA" smtClean="0"/>
              <a:t>08/20/2021</a:t>
            </a:fld>
            <a:endParaRPr lang="es-PA"/>
          </a:p>
        </p:txBody>
      </p:sp>
      <p:sp>
        <p:nvSpPr>
          <p:cNvPr id="5" name="Footer Placeholder 4"/>
          <p:cNvSpPr>
            <a:spLocks noGrp="1"/>
          </p:cNvSpPr>
          <p:nvPr>
            <p:ph type="ftr" sz="quarter" idx="11"/>
          </p:nvPr>
        </p:nvSpPr>
        <p:spPr/>
        <p:txBody>
          <a:bodyPr/>
          <a:lstStyle/>
          <a:p>
            <a:endParaRPr lang="es-PA"/>
          </a:p>
        </p:txBody>
      </p:sp>
      <p:sp>
        <p:nvSpPr>
          <p:cNvPr id="6" name="Slide Number Placeholder 5"/>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3839494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C002C8-AC20-471A-A1C7-629C6E9A5A40}" type="datetimeFigureOut">
              <a:rPr lang="es-PA" smtClean="0"/>
              <a:t>08/20/2021</a:t>
            </a:fld>
            <a:endParaRPr lang="es-PA"/>
          </a:p>
        </p:txBody>
      </p:sp>
      <p:sp>
        <p:nvSpPr>
          <p:cNvPr id="5" name="Footer Placeholder 4"/>
          <p:cNvSpPr>
            <a:spLocks noGrp="1"/>
          </p:cNvSpPr>
          <p:nvPr>
            <p:ph type="ftr" sz="quarter" idx="11"/>
          </p:nvPr>
        </p:nvSpPr>
        <p:spPr/>
        <p:txBody>
          <a:bodyPr/>
          <a:lstStyle/>
          <a:p>
            <a:endParaRPr lang="es-PA"/>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64FBF4A-7F72-441A-9E33-828A68FF1BF5}" type="slidenum">
              <a:rPr lang="es-PA" smtClean="0"/>
              <a:t>‹#›</a:t>
            </a:fld>
            <a:endParaRPr lang="es-PA"/>
          </a:p>
        </p:txBody>
      </p:sp>
    </p:spTree>
    <p:extLst>
      <p:ext uri="{BB962C8B-B14F-4D97-AF65-F5344CB8AC3E}">
        <p14:creationId xmlns:p14="http://schemas.microsoft.com/office/powerpoint/2010/main" val="2763352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FBC002C8-AC20-471A-A1C7-629C6E9A5A40}" type="datetimeFigureOut">
              <a:rPr lang="es-PA" smtClean="0"/>
              <a:t>08/20/2021</a:t>
            </a:fld>
            <a:endParaRPr lang="es-PA"/>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s-PA"/>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164FBF4A-7F72-441A-9E33-828A68FF1BF5}" type="slidenum">
              <a:rPr lang="es-PA" smtClean="0"/>
              <a:t>‹#›</a:t>
            </a:fld>
            <a:endParaRPr lang="es-PA"/>
          </a:p>
        </p:txBody>
      </p:sp>
    </p:spTree>
    <p:extLst>
      <p:ext uri="{BB962C8B-B14F-4D97-AF65-F5344CB8AC3E}">
        <p14:creationId xmlns:p14="http://schemas.microsoft.com/office/powerpoint/2010/main" val="350813390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F1ECA4FE-7D2F-4576-B767-3A5F5ABFE9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8" name="Rectangle 7">
              <a:extLst>
                <a:ext uri="{FF2B5EF4-FFF2-40B4-BE49-F238E27FC236}">
                  <a16:creationId xmlns:a16="http://schemas.microsoft.com/office/drawing/2014/main" id="{5969441E-5462-4859-86CD-1737FDE360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a:extLst>
                <a:ext uri="{FF2B5EF4-FFF2-40B4-BE49-F238E27FC236}">
                  <a16:creationId xmlns:a16="http://schemas.microsoft.com/office/drawing/2014/main" id="{596BD4B5-6833-40CC-96FE-EDC67563426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ítulo 1">
            <a:extLst>
              <a:ext uri="{FF2B5EF4-FFF2-40B4-BE49-F238E27FC236}">
                <a16:creationId xmlns:a16="http://schemas.microsoft.com/office/drawing/2014/main" id="{9CB154F9-1F7A-4D38-AA48-75BF3EE4D85D}"/>
              </a:ext>
            </a:extLst>
          </p:cNvPr>
          <p:cNvSpPr>
            <a:spLocks noGrp="1"/>
          </p:cNvSpPr>
          <p:nvPr>
            <p:ph type="ctrTitle"/>
          </p:nvPr>
        </p:nvSpPr>
        <p:spPr>
          <a:xfrm>
            <a:off x="1683171" y="1169773"/>
            <a:ext cx="8825658" cy="2870161"/>
          </a:xfrm>
        </p:spPr>
        <p:txBody>
          <a:bodyPr anchor="b">
            <a:normAutofit/>
          </a:bodyPr>
          <a:lstStyle/>
          <a:p>
            <a:pPr algn="ctr"/>
            <a:r>
              <a:rPr lang="es-ES">
                <a:solidFill>
                  <a:schemeClr val="tx1"/>
                </a:solidFill>
              </a:rPr>
              <a:t>RESOLUCIÓN DE PRÁCTICAS</a:t>
            </a:r>
            <a:endParaRPr lang="es-PA">
              <a:solidFill>
                <a:schemeClr val="tx1"/>
              </a:solidFill>
            </a:endParaRPr>
          </a:p>
        </p:txBody>
      </p:sp>
      <p:cxnSp>
        <p:nvCxnSpPr>
          <p:cNvPr id="5" name="Straight Connector 10">
            <a:extLst>
              <a:ext uri="{FF2B5EF4-FFF2-40B4-BE49-F238E27FC236}">
                <a16:creationId xmlns:a16="http://schemas.microsoft.com/office/drawing/2014/main" id="{E81F53E2-F556-42FA-8D24-113839EE19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58249" y="4166888"/>
            <a:ext cx="675502"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661510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CD7E0E-A86A-4802-8F8F-D63021825F72}"/>
              </a:ext>
            </a:extLst>
          </p:cNvPr>
          <p:cNvSpPr>
            <a:spLocks noGrp="1"/>
          </p:cNvSpPr>
          <p:nvPr>
            <p:ph type="title"/>
          </p:nvPr>
        </p:nvSpPr>
        <p:spPr/>
        <p:txBody>
          <a:bodyPr/>
          <a:lstStyle/>
          <a:p>
            <a:r>
              <a:rPr lang="es-ES" dirty="0"/>
              <a:t>Práctica</a:t>
            </a:r>
            <a:endParaRPr lang="es-PA" dirty="0"/>
          </a:p>
        </p:txBody>
      </p:sp>
      <p:sp>
        <p:nvSpPr>
          <p:cNvPr id="3" name="Marcador de contenido 2">
            <a:extLst>
              <a:ext uri="{FF2B5EF4-FFF2-40B4-BE49-F238E27FC236}">
                <a16:creationId xmlns:a16="http://schemas.microsoft.com/office/drawing/2014/main" id="{6D100BDE-8185-4DA5-8773-DA347FA3B33F}"/>
              </a:ext>
            </a:extLst>
          </p:cNvPr>
          <p:cNvSpPr>
            <a:spLocks noGrp="1"/>
          </p:cNvSpPr>
          <p:nvPr>
            <p:ph idx="1"/>
          </p:nvPr>
        </p:nvSpPr>
        <p:spPr>
          <a:xfrm>
            <a:off x="663144" y="2154196"/>
            <a:ext cx="10103126" cy="4387459"/>
          </a:xfrm>
        </p:spPr>
        <p:txBody>
          <a:bodyPr>
            <a:normAutofit/>
          </a:bodyPr>
          <a:lstStyle/>
          <a:p>
            <a:pPr marL="0" indent="0" algn="just">
              <a:buNone/>
            </a:pPr>
            <a:r>
              <a:rPr lang="es-ES" dirty="0"/>
              <a:t>El colaborador Pedro Pérez ingresó a la empresa el martes 7 de enero de 2020.  Tuvo que trabajar el jueves 9 de enero y el domingo 12 de enero.  Tomará como día libre por descanso semanal,  el lunes 13 de enero y el día libre por haber laborado el 9 de enero el miércoles 15 de enero. Calcule el salario bruto correspondiente a la 1ra Quincena de enero 2020.</a:t>
            </a:r>
          </a:p>
          <a:p>
            <a:pPr marL="0" indent="0">
              <a:buNone/>
            </a:pPr>
            <a:r>
              <a:rPr lang="es-ES" b="1" dirty="0"/>
              <a:t>Datos:</a:t>
            </a:r>
          </a:p>
          <a:p>
            <a:pPr marL="0" indent="0">
              <a:buNone/>
            </a:pPr>
            <a:r>
              <a:rPr lang="es-ES" b="1" dirty="0"/>
              <a:t>Salario mensual : </a:t>
            </a:r>
            <a:r>
              <a:rPr lang="es-ES" dirty="0"/>
              <a:t>800.00</a:t>
            </a:r>
          </a:p>
          <a:p>
            <a:pPr marL="0" indent="0">
              <a:buNone/>
            </a:pPr>
            <a:r>
              <a:rPr lang="es-ES" b="1" dirty="0"/>
              <a:t>Jornada semanal: </a:t>
            </a:r>
            <a:r>
              <a:rPr lang="es-ES" dirty="0"/>
              <a:t>48 horas</a:t>
            </a:r>
          </a:p>
          <a:p>
            <a:pPr marL="0" indent="0">
              <a:buNone/>
            </a:pPr>
            <a:r>
              <a:rPr lang="es-ES" b="1" dirty="0"/>
              <a:t>Horario:</a:t>
            </a:r>
            <a:r>
              <a:rPr lang="es-ES" dirty="0"/>
              <a:t> de 8:00 a.m. a 5:00 p.m.</a:t>
            </a:r>
          </a:p>
          <a:p>
            <a:pPr marL="0" indent="0">
              <a:buNone/>
            </a:pPr>
            <a:r>
              <a:rPr lang="es-ES" b="1" dirty="0"/>
              <a:t>Horas extras trabajadas:</a:t>
            </a:r>
          </a:p>
          <a:p>
            <a:pPr marL="0" indent="0">
              <a:buNone/>
            </a:pPr>
            <a:r>
              <a:rPr lang="es-ES" dirty="0"/>
              <a:t>Martes 7 de enero: de 5:00 p.m. a 5:30 p.m.</a:t>
            </a:r>
          </a:p>
          <a:p>
            <a:pPr marL="0" indent="0">
              <a:buNone/>
            </a:pPr>
            <a:r>
              <a:rPr lang="es-ES" dirty="0"/>
              <a:t>Miércoles 8 de enero: de 5:00 p.m. a 7:00 p.m.</a:t>
            </a:r>
          </a:p>
          <a:p>
            <a:pPr marL="0" indent="0">
              <a:buNone/>
            </a:pPr>
            <a:endParaRPr lang="es-PA" dirty="0"/>
          </a:p>
        </p:txBody>
      </p:sp>
      <p:sp>
        <p:nvSpPr>
          <p:cNvPr id="5" name="Marcador de pie de página 4">
            <a:extLst>
              <a:ext uri="{FF2B5EF4-FFF2-40B4-BE49-F238E27FC236}">
                <a16:creationId xmlns:a16="http://schemas.microsoft.com/office/drawing/2014/main" id="{748C77C2-1D1F-47A5-A378-F24284CD567A}"/>
              </a:ext>
            </a:extLst>
          </p:cNvPr>
          <p:cNvSpPr>
            <a:spLocks noGrp="1"/>
          </p:cNvSpPr>
          <p:nvPr>
            <p:ph type="ftr" sz="quarter" idx="11"/>
          </p:nvPr>
        </p:nvSpPr>
        <p:spPr>
          <a:xfrm rot="16200000">
            <a:off x="-1329480" y="5069143"/>
            <a:ext cx="3212589" cy="365125"/>
          </a:xfrm>
        </p:spPr>
        <p:txBody>
          <a:bodyPr/>
          <a:lstStyle/>
          <a:p>
            <a:r>
              <a:rPr lang="es-PA" dirty="0"/>
              <a:t>Preparado por Nadia Cáceres - NC Humanos</a:t>
            </a:r>
          </a:p>
        </p:txBody>
      </p:sp>
      <p:pic>
        <p:nvPicPr>
          <p:cNvPr id="13" name="Imagen 12">
            <a:extLst>
              <a:ext uri="{FF2B5EF4-FFF2-40B4-BE49-F238E27FC236}">
                <a16:creationId xmlns:a16="http://schemas.microsoft.com/office/drawing/2014/main" id="{693F74CC-7D77-4511-8B07-E0AEF4B0A938}"/>
              </a:ext>
            </a:extLst>
          </p:cNvPr>
          <p:cNvPicPr>
            <a:picLocks noChangeAspect="1"/>
          </p:cNvPicPr>
          <p:nvPr/>
        </p:nvPicPr>
        <p:blipFill rotWithShape="1">
          <a:blip r:embed="rId2"/>
          <a:srcRect l="66468" t="52887" r="10652" b="22575"/>
          <a:stretch/>
        </p:blipFill>
        <p:spPr>
          <a:xfrm>
            <a:off x="7607458" y="3582524"/>
            <a:ext cx="4490290" cy="3117304"/>
          </a:xfrm>
          <a:prstGeom prst="rect">
            <a:avLst/>
          </a:prstGeom>
        </p:spPr>
      </p:pic>
    </p:spTree>
    <p:extLst>
      <p:ext uri="{BB962C8B-B14F-4D97-AF65-F5344CB8AC3E}">
        <p14:creationId xmlns:p14="http://schemas.microsoft.com/office/powerpoint/2010/main" val="2701160042"/>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49BB7F-8907-4734-8ACD-8104908DAB85}"/>
              </a:ext>
            </a:extLst>
          </p:cNvPr>
          <p:cNvSpPr>
            <a:spLocks noGrp="1"/>
          </p:cNvSpPr>
          <p:nvPr>
            <p:ph type="title"/>
          </p:nvPr>
        </p:nvSpPr>
        <p:spPr>
          <a:xfrm>
            <a:off x="422090" y="124915"/>
            <a:ext cx="8911687" cy="1280890"/>
          </a:xfrm>
        </p:spPr>
        <p:txBody>
          <a:bodyPr/>
          <a:lstStyle/>
          <a:p>
            <a:r>
              <a:rPr lang="es-ES" dirty="0"/>
              <a:t>Resolución práctica</a:t>
            </a:r>
            <a:endParaRPr lang="es-PA" dirty="0"/>
          </a:p>
        </p:txBody>
      </p:sp>
      <p:sp>
        <p:nvSpPr>
          <p:cNvPr id="3" name="Marcador de pie de página 2">
            <a:extLst>
              <a:ext uri="{FF2B5EF4-FFF2-40B4-BE49-F238E27FC236}">
                <a16:creationId xmlns:a16="http://schemas.microsoft.com/office/drawing/2014/main" id="{1B5A93A9-7D33-43ED-874B-5DA5F9A16FA9}"/>
              </a:ext>
            </a:extLst>
          </p:cNvPr>
          <p:cNvSpPr>
            <a:spLocks noGrp="1"/>
          </p:cNvSpPr>
          <p:nvPr>
            <p:ph type="ftr" sz="quarter" idx="11"/>
          </p:nvPr>
        </p:nvSpPr>
        <p:spPr>
          <a:xfrm rot="5400000">
            <a:off x="9182870" y="2787370"/>
            <a:ext cx="5526156" cy="365125"/>
          </a:xfrm>
        </p:spPr>
        <p:txBody>
          <a:bodyPr/>
          <a:lstStyle/>
          <a:p>
            <a:r>
              <a:rPr lang="es-PA" dirty="0"/>
              <a:t>Preparado por Nadia Cáceres - NC Humanos</a:t>
            </a:r>
          </a:p>
        </p:txBody>
      </p:sp>
      <p:sp>
        <p:nvSpPr>
          <p:cNvPr id="5" name="CuadroTexto 4">
            <a:extLst>
              <a:ext uri="{FF2B5EF4-FFF2-40B4-BE49-F238E27FC236}">
                <a16:creationId xmlns:a16="http://schemas.microsoft.com/office/drawing/2014/main" id="{EA191554-90BA-40C1-8108-9A35DCC805D3}"/>
              </a:ext>
            </a:extLst>
          </p:cNvPr>
          <p:cNvSpPr txBox="1"/>
          <p:nvPr/>
        </p:nvSpPr>
        <p:spPr>
          <a:xfrm>
            <a:off x="422090" y="2451153"/>
            <a:ext cx="5056306" cy="738664"/>
          </a:xfrm>
          <a:prstGeom prst="rect">
            <a:avLst/>
          </a:prstGeom>
          <a:noFill/>
          <a:ln>
            <a:solidFill>
              <a:schemeClr val="accent2">
                <a:lumMod val="75000"/>
              </a:schemeClr>
            </a:solidFill>
          </a:ln>
        </p:spPr>
        <p:txBody>
          <a:bodyPr wrap="square" rtlCol="0">
            <a:spAutoFit/>
          </a:bodyPr>
          <a:lstStyle/>
          <a:p>
            <a:r>
              <a:rPr lang="es-ES" sz="1400" b="1" dirty="0"/>
              <a:t>Salario Regular</a:t>
            </a:r>
          </a:p>
          <a:p>
            <a:r>
              <a:rPr lang="es-ES" sz="1400" dirty="0"/>
              <a:t>Salario Regular: 800/208= </a:t>
            </a:r>
            <a:r>
              <a:rPr lang="es-ES" sz="1400" b="1" dirty="0"/>
              <a:t>3.85 rata por hora</a:t>
            </a:r>
          </a:p>
          <a:p>
            <a:r>
              <a:rPr lang="es-ES" sz="1400" dirty="0"/>
              <a:t>3.85 * 64 = 246.40</a:t>
            </a:r>
          </a:p>
        </p:txBody>
      </p:sp>
      <p:sp>
        <p:nvSpPr>
          <p:cNvPr id="6" name="CuadroTexto 5">
            <a:extLst>
              <a:ext uri="{FF2B5EF4-FFF2-40B4-BE49-F238E27FC236}">
                <a16:creationId xmlns:a16="http://schemas.microsoft.com/office/drawing/2014/main" id="{1F332938-D4D4-4BCE-BD5E-4C1EF9846B2B}"/>
              </a:ext>
            </a:extLst>
          </p:cNvPr>
          <p:cNvSpPr txBox="1"/>
          <p:nvPr/>
        </p:nvSpPr>
        <p:spPr>
          <a:xfrm>
            <a:off x="422090" y="3324376"/>
            <a:ext cx="5049780" cy="523220"/>
          </a:xfrm>
          <a:prstGeom prst="rect">
            <a:avLst/>
          </a:prstGeom>
          <a:noFill/>
          <a:ln>
            <a:solidFill>
              <a:schemeClr val="accent2">
                <a:lumMod val="75000"/>
              </a:schemeClr>
            </a:solidFill>
          </a:ln>
        </p:spPr>
        <p:txBody>
          <a:bodyPr wrap="square" rtlCol="0">
            <a:spAutoFit/>
          </a:bodyPr>
          <a:lstStyle/>
          <a:p>
            <a:r>
              <a:rPr lang="es-ES" sz="1400" b="1" dirty="0"/>
              <a:t>Cálculo día nacional</a:t>
            </a:r>
          </a:p>
          <a:p>
            <a:r>
              <a:rPr lang="es-ES" sz="1400" dirty="0"/>
              <a:t>3.85 *1.5 * 8 = 46.20</a:t>
            </a:r>
            <a:endParaRPr lang="es-PA" sz="1400" dirty="0"/>
          </a:p>
        </p:txBody>
      </p:sp>
      <p:sp>
        <p:nvSpPr>
          <p:cNvPr id="7" name="CuadroTexto 6">
            <a:extLst>
              <a:ext uri="{FF2B5EF4-FFF2-40B4-BE49-F238E27FC236}">
                <a16:creationId xmlns:a16="http://schemas.microsoft.com/office/drawing/2014/main" id="{69CBFEDE-9C84-4927-AE8B-0F7A71EDEAB2}"/>
              </a:ext>
            </a:extLst>
          </p:cNvPr>
          <p:cNvSpPr txBox="1"/>
          <p:nvPr/>
        </p:nvSpPr>
        <p:spPr>
          <a:xfrm>
            <a:off x="422090" y="3967663"/>
            <a:ext cx="5049780" cy="523220"/>
          </a:xfrm>
          <a:prstGeom prst="rect">
            <a:avLst/>
          </a:prstGeom>
          <a:noFill/>
          <a:ln>
            <a:solidFill>
              <a:schemeClr val="accent2">
                <a:lumMod val="75000"/>
              </a:schemeClr>
            </a:solidFill>
          </a:ln>
        </p:spPr>
        <p:txBody>
          <a:bodyPr wrap="square" rtlCol="0">
            <a:spAutoFit/>
          </a:bodyPr>
          <a:lstStyle/>
          <a:p>
            <a:r>
              <a:rPr lang="es-ES" sz="1400" b="1" dirty="0"/>
              <a:t>Cálculo día domingo</a:t>
            </a:r>
          </a:p>
          <a:p>
            <a:r>
              <a:rPr lang="es-ES" sz="1400" dirty="0"/>
              <a:t>3.85 * 0.5 * 8 = 15.40</a:t>
            </a:r>
            <a:endParaRPr lang="es-PA" sz="1400" dirty="0"/>
          </a:p>
        </p:txBody>
      </p:sp>
      <p:sp>
        <p:nvSpPr>
          <p:cNvPr id="8" name="CuadroTexto 7">
            <a:extLst>
              <a:ext uri="{FF2B5EF4-FFF2-40B4-BE49-F238E27FC236}">
                <a16:creationId xmlns:a16="http://schemas.microsoft.com/office/drawing/2014/main" id="{CC2275C8-2535-4CD4-8D64-1AB206CE154A}"/>
              </a:ext>
            </a:extLst>
          </p:cNvPr>
          <p:cNvSpPr txBox="1"/>
          <p:nvPr/>
        </p:nvSpPr>
        <p:spPr>
          <a:xfrm>
            <a:off x="428616" y="4611231"/>
            <a:ext cx="5049780" cy="2246769"/>
          </a:xfrm>
          <a:prstGeom prst="rect">
            <a:avLst/>
          </a:prstGeom>
          <a:noFill/>
          <a:ln>
            <a:solidFill>
              <a:schemeClr val="accent2">
                <a:lumMod val="75000"/>
              </a:schemeClr>
            </a:solidFill>
          </a:ln>
        </p:spPr>
        <p:txBody>
          <a:bodyPr wrap="square" rtlCol="0">
            <a:spAutoFit/>
          </a:bodyPr>
          <a:lstStyle/>
          <a:p>
            <a:r>
              <a:rPr lang="es-ES" sz="1400" b="1" dirty="0"/>
              <a:t>Cálculo horas extras</a:t>
            </a:r>
          </a:p>
          <a:p>
            <a:r>
              <a:rPr lang="es-ES" sz="1400" b="1" dirty="0"/>
              <a:t>                         R/H   RD      HE     Total</a:t>
            </a:r>
          </a:p>
          <a:p>
            <a:r>
              <a:rPr lang="es-ES" sz="1400" dirty="0"/>
              <a:t>Martes 7 =     3.85 * 1.25 * 0.5 = 2.41</a:t>
            </a:r>
          </a:p>
          <a:p>
            <a:endParaRPr lang="es-ES" sz="1400" b="1" dirty="0"/>
          </a:p>
          <a:p>
            <a:r>
              <a:rPr lang="es-ES" sz="1400" b="1" dirty="0"/>
              <a:t>                        RH      RD      HE</a:t>
            </a:r>
          </a:p>
          <a:p>
            <a:r>
              <a:rPr lang="es-ES" sz="1400" dirty="0"/>
              <a:t>Miércoles 8 = 3.85 * 1.25 * 1 =   4.82</a:t>
            </a:r>
          </a:p>
          <a:p>
            <a:endParaRPr lang="es-ES" sz="1400" b="1" dirty="0"/>
          </a:p>
          <a:p>
            <a:r>
              <a:rPr lang="es-ES" sz="1400" b="1" dirty="0"/>
              <a:t>	                 RH      RN      HE		 </a:t>
            </a:r>
          </a:p>
          <a:p>
            <a:r>
              <a:rPr lang="es-ES" sz="1400" dirty="0"/>
              <a:t>                       3.85 * 1.50 * 1 =    5.77   </a:t>
            </a:r>
          </a:p>
          <a:p>
            <a:r>
              <a:rPr lang="es-ES" sz="1400" b="1" dirty="0"/>
              <a:t>                                          Total 13.00</a:t>
            </a:r>
          </a:p>
        </p:txBody>
      </p:sp>
      <p:sp>
        <p:nvSpPr>
          <p:cNvPr id="9" name="CuadroTexto 8">
            <a:extLst>
              <a:ext uri="{FF2B5EF4-FFF2-40B4-BE49-F238E27FC236}">
                <a16:creationId xmlns:a16="http://schemas.microsoft.com/office/drawing/2014/main" id="{6FA43BC5-C70E-47C6-89CB-BFEDFF122A1D}"/>
              </a:ext>
            </a:extLst>
          </p:cNvPr>
          <p:cNvSpPr txBox="1"/>
          <p:nvPr/>
        </p:nvSpPr>
        <p:spPr>
          <a:xfrm>
            <a:off x="7900841" y="2356582"/>
            <a:ext cx="3350597" cy="1815882"/>
          </a:xfrm>
          <a:prstGeom prst="rect">
            <a:avLst/>
          </a:prstGeom>
          <a:noFill/>
          <a:ln>
            <a:solidFill>
              <a:schemeClr val="accent2">
                <a:lumMod val="75000"/>
              </a:schemeClr>
            </a:solidFill>
          </a:ln>
        </p:spPr>
        <p:txBody>
          <a:bodyPr wrap="none" rtlCol="0">
            <a:spAutoFit/>
          </a:bodyPr>
          <a:lstStyle/>
          <a:p>
            <a:r>
              <a:rPr lang="es-ES" sz="1400" b="1" dirty="0"/>
              <a:t>Salario Bruto 1ra Quincena de enero</a:t>
            </a:r>
          </a:p>
          <a:p>
            <a:endParaRPr lang="es-ES" sz="1400" dirty="0"/>
          </a:p>
          <a:p>
            <a:r>
              <a:rPr lang="es-ES" sz="1400" dirty="0"/>
              <a:t>Salario Regular           246.40</a:t>
            </a:r>
          </a:p>
          <a:p>
            <a:r>
              <a:rPr lang="es-ES" sz="1400" dirty="0"/>
              <a:t>Día Nacional                46.20</a:t>
            </a:r>
          </a:p>
          <a:p>
            <a:r>
              <a:rPr lang="es-ES" sz="1400" dirty="0"/>
              <a:t>Recargo Domingo      15.40</a:t>
            </a:r>
          </a:p>
          <a:p>
            <a:r>
              <a:rPr lang="es-ES" sz="1400" dirty="0"/>
              <a:t>Horas Extras                  </a:t>
            </a:r>
            <a:r>
              <a:rPr lang="es-ES" sz="1400" u="sng" dirty="0"/>
              <a:t>13.00</a:t>
            </a:r>
          </a:p>
          <a:p>
            <a:endParaRPr lang="es-ES" sz="1400" dirty="0"/>
          </a:p>
          <a:p>
            <a:r>
              <a:rPr lang="es-ES" sz="1400" b="1" dirty="0"/>
              <a:t>Salario Bruto total      321.00</a:t>
            </a:r>
            <a:endParaRPr lang="es-PA" sz="1400" b="1" dirty="0"/>
          </a:p>
        </p:txBody>
      </p:sp>
      <p:grpSp>
        <p:nvGrpSpPr>
          <p:cNvPr id="10" name="Grupo 9">
            <a:extLst>
              <a:ext uri="{FF2B5EF4-FFF2-40B4-BE49-F238E27FC236}">
                <a16:creationId xmlns:a16="http://schemas.microsoft.com/office/drawing/2014/main" id="{0283C7AF-E5EA-49F6-BA31-A1B1C8DE21F0}"/>
              </a:ext>
            </a:extLst>
          </p:cNvPr>
          <p:cNvGrpSpPr/>
          <p:nvPr/>
        </p:nvGrpSpPr>
        <p:grpSpPr>
          <a:xfrm>
            <a:off x="7901478" y="4229273"/>
            <a:ext cx="3495074" cy="2452639"/>
            <a:chOff x="7858539" y="3362778"/>
            <a:chExt cx="3748709" cy="2988878"/>
          </a:xfrm>
        </p:grpSpPr>
        <p:pic>
          <p:nvPicPr>
            <p:cNvPr id="11" name="Imagen 10">
              <a:extLst>
                <a:ext uri="{FF2B5EF4-FFF2-40B4-BE49-F238E27FC236}">
                  <a16:creationId xmlns:a16="http://schemas.microsoft.com/office/drawing/2014/main" id="{0BE43C76-3458-404B-967C-9F8B30DBB213}"/>
                </a:ext>
              </a:extLst>
            </p:cNvPr>
            <p:cNvPicPr>
              <a:picLocks noChangeAspect="1"/>
            </p:cNvPicPr>
            <p:nvPr/>
          </p:nvPicPr>
          <p:blipFill rotWithShape="1">
            <a:blip r:embed="rId2"/>
            <a:srcRect l="74022" t="15334" b="47825"/>
            <a:stretch/>
          </p:blipFill>
          <p:spPr>
            <a:xfrm>
              <a:off x="7858539" y="3362778"/>
              <a:ext cx="3748709" cy="2988878"/>
            </a:xfrm>
            <a:prstGeom prst="rect">
              <a:avLst/>
            </a:prstGeom>
          </p:spPr>
        </p:pic>
        <p:sp>
          <p:nvSpPr>
            <p:cNvPr id="12" name="Rectángulo 11">
              <a:extLst>
                <a:ext uri="{FF2B5EF4-FFF2-40B4-BE49-F238E27FC236}">
                  <a16:creationId xmlns:a16="http://schemas.microsoft.com/office/drawing/2014/main" id="{CD9495D6-7373-4BAC-8F56-266989E11B92}"/>
                </a:ext>
              </a:extLst>
            </p:cNvPr>
            <p:cNvSpPr/>
            <p:nvPr/>
          </p:nvSpPr>
          <p:spPr>
            <a:xfrm>
              <a:off x="9024731" y="4664766"/>
              <a:ext cx="2426873" cy="357809"/>
            </a:xfrm>
            <a:prstGeom prst="rect">
              <a:avLst/>
            </a:prstGeom>
            <a:solidFill>
              <a:srgbClr val="FFFF00">
                <a:alpha val="4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13" name="Rectángulo 12">
              <a:extLst>
                <a:ext uri="{FF2B5EF4-FFF2-40B4-BE49-F238E27FC236}">
                  <a16:creationId xmlns:a16="http://schemas.microsoft.com/office/drawing/2014/main" id="{D49F2E56-A93B-46CE-AFA4-1E829E35B7E6}"/>
                </a:ext>
              </a:extLst>
            </p:cNvPr>
            <p:cNvSpPr/>
            <p:nvPr/>
          </p:nvSpPr>
          <p:spPr>
            <a:xfrm>
              <a:off x="7960451" y="5080024"/>
              <a:ext cx="441428" cy="357809"/>
            </a:xfrm>
            <a:prstGeom prst="rect">
              <a:avLst/>
            </a:prstGeom>
            <a:solidFill>
              <a:srgbClr val="FFFF00">
                <a:alpha val="4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14" name="Rectángulo 13">
              <a:extLst>
                <a:ext uri="{FF2B5EF4-FFF2-40B4-BE49-F238E27FC236}">
                  <a16:creationId xmlns:a16="http://schemas.microsoft.com/office/drawing/2014/main" id="{D105490C-ACC5-4B24-A857-3AA2BBE22950}"/>
                </a:ext>
              </a:extLst>
            </p:cNvPr>
            <p:cNvSpPr/>
            <p:nvPr/>
          </p:nvSpPr>
          <p:spPr>
            <a:xfrm>
              <a:off x="9024730" y="5080023"/>
              <a:ext cx="861391" cy="357809"/>
            </a:xfrm>
            <a:prstGeom prst="rect">
              <a:avLst/>
            </a:prstGeom>
            <a:solidFill>
              <a:srgbClr val="FFFF00">
                <a:alpha val="4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grpSp>
    </p:spTree>
    <p:extLst>
      <p:ext uri="{BB962C8B-B14F-4D97-AF65-F5344CB8AC3E}">
        <p14:creationId xmlns:p14="http://schemas.microsoft.com/office/powerpoint/2010/main" val="565640628"/>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E015C8-1833-48D4-B7F3-B4833EE33997}"/>
              </a:ext>
            </a:extLst>
          </p:cNvPr>
          <p:cNvSpPr>
            <a:spLocks noGrp="1"/>
          </p:cNvSpPr>
          <p:nvPr>
            <p:ph type="title"/>
          </p:nvPr>
        </p:nvSpPr>
        <p:spPr/>
        <p:txBody>
          <a:bodyPr/>
          <a:lstStyle/>
          <a:p>
            <a:r>
              <a:rPr lang="es-ES" dirty="0"/>
              <a:t>Práctica 1</a:t>
            </a:r>
            <a:endParaRPr lang="es-PA" dirty="0"/>
          </a:p>
        </p:txBody>
      </p:sp>
      <p:sp>
        <p:nvSpPr>
          <p:cNvPr id="6" name="Marcador de contenido 5">
            <a:extLst>
              <a:ext uri="{FF2B5EF4-FFF2-40B4-BE49-F238E27FC236}">
                <a16:creationId xmlns:a16="http://schemas.microsoft.com/office/drawing/2014/main" id="{1E66E4C4-9A42-4E0A-B3DA-E845FD43B87D}"/>
              </a:ext>
            </a:extLst>
          </p:cNvPr>
          <p:cNvSpPr>
            <a:spLocks noGrp="1"/>
          </p:cNvSpPr>
          <p:nvPr>
            <p:ph idx="1"/>
          </p:nvPr>
        </p:nvSpPr>
        <p:spPr>
          <a:xfrm>
            <a:off x="1154953" y="2614216"/>
            <a:ext cx="9755325" cy="3777622"/>
          </a:xfrm>
        </p:spPr>
        <p:txBody>
          <a:bodyPr>
            <a:normAutofit fontScale="92500" lnSpcReduction="20000"/>
          </a:bodyPr>
          <a:lstStyle/>
          <a:p>
            <a:pPr marL="0" indent="0" algn="just">
              <a:buNone/>
            </a:pPr>
            <a:r>
              <a:rPr lang="es-ES" dirty="0"/>
              <a:t>El departamento de Recursos Humanos está por contratar a un nuevo coordinador de Marketing, sin embargo el candidato le ha solicitado que le indique el salario neto a devengar para determinar si acepta la propuesta.  Se le solicita calcular el salario neto, con base a los siguientes datos:</a:t>
            </a:r>
          </a:p>
          <a:p>
            <a:pPr marL="0" indent="0" algn="just">
              <a:buNone/>
            </a:pPr>
            <a:endParaRPr lang="es-ES" dirty="0"/>
          </a:p>
          <a:p>
            <a:pPr marL="0" indent="0" algn="just">
              <a:buNone/>
            </a:pPr>
            <a:r>
              <a:rPr lang="es-ES" dirty="0"/>
              <a:t>Salario : 1,500.00 mensuales</a:t>
            </a:r>
          </a:p>
          <a:p>
            <a:pPr marL="0" indent="0" algn="just">
              <a:buNone/>
            </a:pPr>
            <a:r>
              <a:rPr lang="es-ES" dirty="0"/>
              <a:t>Gastos de Representación: 1,500.00 mensuales</a:t>
            </a:r>
          </a:p>
          <a:p>
            <a:pPr marL="0" indent="0" algn="just">
              <a:buNone/>
            </a:pPr>
            <a:endParaRPr lang="es-ES" dirty="0"/>
          </a:p>
          <a:p>
            <a:pPr marL="0" indent="0" algn="just">
              <a:buNone/>
            </a:pPr>
            <a:r>
              <a:rPr lang="es-ES" b="1" dirty="0"/>
              <a:t>Beneficios:</a:t>
            </a:r>
          </a:p>
          <a:p>
            <a:pPr marL="0" indent="0" algn="just">
              <a:buNone/>
            </a:pPr>
            <a:endParaRPr lang="es-ES" dirty="0"/>
          </a:p>
          <a:p>
            <a:pPr marL="0" indent="0" algn="just">
              <a:buNone/>
            </a:pPr>
            <a:r>
              <a:rPr lang="es-ES" dirty="0"/>
              <a:t>Seguro Médico: 200.00 mensuales</a:t>
            </a:r>
          </a:p>
          <a:p>
            <a:pPr marL="0" indent="0" algn="just">
              <a:buNone/>
            </a:pPr>
            <a:r>
              <a:rPr lang="es-ES" dirty="0"/>
              <a:t>Mantenimiento de Vehículo: 375.00 mensuales</a:t>
            </a:r>
          </a:p>
          <a:p>
            <a:pPr marL="0" indent="0" algn="just">
              <a:buNone/>
            </a:pPr>
            <a:endParaRPr lang="es-ES" dirty="0"/>
          </a:p>
          <a:p>
            <a:pPr marL="0" indent="0" algn="just">
              <a:buNone/>
            </a:pPr>
            <a:endParaRPr lang="es-ES" dirty="0"/>
          </a:p>
          <a:p>
            <a:pPr marL="0" indent="0" algn="just">
              <a:buNone/>
            </a:pPr>
            <a:endParaRPr lang="es-PA" dirty="0"/>
          </a:p>
        </p:txBody>
      </p:sp>
      <p:sp>
        <p:nvSpPr>
          <p:cNvPr id="4" name="Marcador de pie de página 3">
            <a:extLst>
              <a:ext uri="{FF2B5EF4-FFF2-40B4-BE49-F238E27FC236}">
                <a16:creationId xmlns:a16="http://schemas.microsoft.com/office/drawing/2014/main" id="{E88C27BF-5478-453A-95ED-9D7C0C10DA9E}"/>
              </a:ext>
            </a:extLst>
          </p:cNvPr>
          <p:cNvSpPr>
            <a:spLocks noGrp="1"/>
          </p:cNvSpPr>
          <p:nvPr>
            <p:ph type="ftr" sz="quarter" idx="11"/>
          </p:nvPr>
        </p:nvSpPr>
        <p:spPr/>
        <p:txBody>
          <a:bodyPr/>
          <a:lstStyle/>
          <a:p>
            <a:r>
              <a:rPr lang="es-PA"/>
              <a:t>Preparado por Nadia Cáceres</a:t>
            </a:r>
          </a:p>
        </p:txBody>
      </p:sp>
    </p:spTree>
    <p:extLst>
      <p:ext uri="{BB962C8B-B14F-4D97-AF65-F5344CB8AC3E}">
        <p14:creationId xmlns:p14="http://schemas.microsoft.com/office/powerpoint/2010/main" val="3321114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5DF71A-67BA-4945-81EE-167C727BF412}"/>
              </a:ext>
            </a:extLst>
          </p:cNvPr>
          <p:cNvSpPr>
            <a:spLocks noGrp="1"/>
          </p:cNvSpPr>
          <p:nvPr>
            <p:ph type="title"/>
          </p:nvPr>
        </p:nvSpPr>
        <p:spPr/>
        <p:txBody>
          <a:bodyPr/>
          <a:lstStyle/>
          <a:p>
            <a:r>
              <a:rPr lang="es-ES" dirty="0"/>
              <a:t>Práctica 1</a:t>
            </a:r>
            <a:endParaRPr lang="es-PA" dirty="0"/>
          </a:p>
        </p:txBody>
      </p:sp>
      <p:pic>
        <p:nvPicPr>
          <p:cNvPr id="4" name="Imagen 3">
            <a:extLst>
              <a:ext uri="{FF2B5EF4-FFF2-40B4-BE49-F238E27FC236}">
                <a16:creationId xmlns:a16="http://schemas.microsoft.com/office/drawing/2014/main" id="{CD86114E-3A09-4E0C-8545-C79D213F841E}"/>
              </a:ext>
            </a:extLst>
          </p:cNvPr>
          <p:cNvPicPr>
            <a:picLocks noChangeAspect="1"/>
          </p:cNvPicPr>
          <p:nvPr/>
        </p:nvPicPr>
        <p:blipFill>
          <a:blip r:embed="rId2"/>
          <a:stretch>
            <a:fillRect/>
          </a:stretch>
        </p:blipFill>
        <p:spPr>
          <a:xfrm>
            <a:off x="1436494" y="2840868"/>
            <a:ext cx="9839926" cy="3927524"/>
          </a:xfrm>
          <a:prstGeom prst="rect">
            <a:avLst/>
          </a:prstGeom>
        </p:spPr>
      </p:pic>
      <p:sp>
        <p:nvSpPr>
          <p:cNvPr id="5" name="CuadroTexto 4">
            <a:extLst>
              <a:ext uri="{FF2B5EF4-FFF2-40B4-BE49-F238E27FC236}">
                <a16:creationId xmlns:a16="http://schemas.microsoft.com/office/drawing/2014/main" id="{A92EB219-8877-4FFA-B602-5CEAF22E4A55}"/>
              </a:ext>
            </a:extLst>
          </p:cNvPr>
          <p:cNvSpPr txBox="1"/>
          <p:nvPr/>
        </p:nvSpPr>
        <p:spPr>
          <a:xfrm>
            <a:off x="1599037" y="2388097"/>
            <a:ext cx="2266967" cy="369332"/>
          </a:xfrm>
          <a:prstGeom prst="rect">
            <a:avLst/>
          </a:prstGeom>
          <a:noFill/>
        </p:spPr>
        <p:txBody>
          <a:bodyPr wrap="none" rtlCol="0">
            <a:spAutoFit/>
          </a:bodyPr>
          <a:lstStyle/>
          <a:p>
            <a:r>
              <a:rPr lang="es-ES" b="1" dirty="0"/>
              <a:t>Cálculo ISR Salario</a:t>
            </a:r>
            <a:endParaRPr lang="es-PA" b="1" dirty="0"/>
          </a:p>
        </p:txBody>
      </p:sp>
      <p:sp>
        <p:nvSpPr>
          <p:cNvPr id="7" name="CuadroTexto 6">
            <a:extLst>
              <a:ext uri="{FF2B5EF4-FFF2-40B4-BE49-F238E27FC236}">
                <a16:creationId xmlns:a16="http://schemas.microsoft.com/office/drawing/2014/main" id="{8A00AFB5-D1C1-4DE9-A423-59DBF11C05C8}"/>
              </a:ext>
            </a:extLst>
          </p:cNvPr>
          <p:cNvSpPr txBox="1"/>
          <p:nvPr/>
        </p:nvSpPr>
        <p:spPr>
          <a:xfrm>
            <a:off x="6800515" y="2388097"/>
            <a:ext cx="4475905" cy="369332"/>
          </a:xfrm>
          <a:prstGeom prst="rect">
            <a:avLst/>
          </a:prstGeom>
          <a:noFill/>
        </p:spPr>
        <p:txBody>
          <a:bodyPr wrap="none" rtlCol="0">
            <a:spAutoFit/>
          </a:bodyPr>
          <a:lstStyle/>
          <a:p>
            <a:r>
              <a:rPr lang="es-ES" b="1" dirty="0"/>
              <a:t>Cálculo ISR Gastos de Representación</a:t>
            </a:r>
            <a:endParaRPr lang="es-PA" b="1" dirty="0"/>
          </a:p>
        </p:txBody>
      </p:sp>
    </p:spTree>
    <p:extLst>
      <p:ext uri="{BB962C8B-B14F-4D97-AF65-F5344CB8AC3E}">
        <p14:creationId xmlns:p14="http://schemas.microsoft.com/office/powerpoint/2010/main" val="2638244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5C4A1-7177-4DE3-91F6-3EF36EF12D06}"/>
              </a:ext>
            </a:extLst>
          </p:cNvPr>
          <p:cNvSpPr>
            <a:spLocks noGrp="1"/>
          </p:cNvSpPr>
          <p:nvPr>
            <p:ph type="title"/>
          </p:nvPr>
        </p:nvSpPr>
        <p:spPr/>
        <p:txBody>
          <a:bodyPr/>
          <a:lstStyle/>
          <a:p>
            <a:r>
              <a:rPr lang="es-ES" dirty="0"/>
              <a:t>Práctica 1</a:t>
            </a:r>
            <a:endParaRPr lang="es-PA" dirty="0"/>
          </a:p>
        </p:txBody>
      </p:sp>
      <p:graphicFrame>
        <p:nvGraphicFramePr>
          <p:cNvPr id="4" name="Tabla 4">
            <a:extLst>
              <a:ext uri="{FF2B5EF4-FFF2-40B4-BE49-F238E27FC236}">
                <a16:creationId xmlns:a16="http://schemas.microsoft.com/office/drawing/2014/main" id="{77DFE2B6-B044-436A-B6EE-AFD988EFC0DE}"/>
              </a:ext>
            </a:extLst>
          </p:cNvPr>
          <p:cNvGraphicFramePr>
            <a:graphicFrameLocks noGrp="1"/>
          </p:cNvGraphicFramePr>
          <p:nvPr>
            <p:ph idx="1"/>
            <p:extLst>
              <p:ext uri="{D42A27DB-BD31-4B8C-83A1-F6EECF244321}">
                <p14:modId xmlns:p14="http://schemas.microsoft.com/office/powerpoint/2010/main" val="1013618228"/>
              </p:ext>
            </p:extLst>
          </p:nvPr>
        </p:nvGraphicFramePr>
        <p:xfrm>
          <a:off x="1645340" y="2796413"/>
          <a:ext cx="8901319" cy="2961640"/>
        </p:xfrm>
        <a:graphic>
          <a:graphicData uri="http://schemas.openxmlformats.org/drawingml/2006/table">
            <a:tbl>
              <a:tblPr firstRow="1" bandRow="1">
                <a:tableStyleId>{5C22544A-7EE6-4342-B048-85BDC9FD1C3A}</a:tableStyleId>
              </a:tblPr>
              <a:tblGrid>
                <a:gridCol w="2485060">
                  <a:extLst>
                    <a:ext uri="{9D8B030D-6E8A-4147-A177-3AD203B41FA5}">
                      <a16:colId xmlns:a16="http://schemas.microsoft.com/office/drawing/2014/main" val="3426210393"/>
                    </a:ext>
                  </a:extLst>
                </a:gridCol>
                <a:gridCol w="2085772">
                  <a:extLst>
                    <a:ext uri="{9D8B030D-6E8A-4147-A177-3AD203B41FA5}">
                      <a16:colId xmlns:a16="http://schemas.microsoft.com/office/drawing/2014/main" val="831125482"/>
                    </a:ext>
                  </a:extLst>
                </a:gridCol>
                <a:gridCol w="2567106">
                  <a:extLst>
                    <a:ext uri="{9D8B030D-6E8A-4147-A177-3AD203B41FA5}">
                      <a16:colId xmlns:a16="http://schemas.microsoft.com/office/drawing/2014/main" val="249870368"/>
                    </a:ext>
                  </a:extLst>
                </a:gridCol>
                <a:gridCol w="1763381">
                  <a:extLst>
                    <a:ext uri="{9D8B030D-6E8A-4147-A177-3AD203B41FA5}">
                      <a16:colId xmlns:a16="http://schemas.microsoft.com/office/drawing/2014/main" val="627761045"/>
                    </a:ext>
                  </a:extLst>
                </a:gridCol>
              </a:tblGrid>
              <a:tr h="275645">
                <a:tc gridSpan="2">
                  <a:txBody>
                    <a:bodyPr/>
                    <a:lstStyle/>
                    <a:p>
                      <a:r>
                        <a:rPr lang="es-ES" dirty="0"/>
                        <a:t>Ingresos</a:t>
                      </a:r>
                      <a:endParaRPr lang="es-PA" dirty="0"/>
                    </a:p>
                  </a:txBody>
                  <a:tcPr/>
                </a:tc>
                <a:tc hMerge="1">
                  <a:txBody>
                    <a:bodyPr/>
                    <a:lstStyle/>
                    <a:p>
                      <a:endParaRPr lang="es-PA" dirty="0"/>
                    </a:p>
                  </a:txBody>
                  <a:tcPr/>
                </a:tc>
                <a:tc gridSpan="2">
                  <a:txBody>
                    <a:bodyPr/>
                    <a:lstStyle/>
                    <a:p>
                      <a:r>
                        <a:rPr lang="es-ES" dirty="0"/>
                        <a:t>Descuentos</a:t>
                      </a:r>
                      <a:endParaRPr lang="es-PA" dirty="0"/>
                    </a:p>
                  </a:txBody>
                  <a:tcPr/>
                </a:tc>
                <a:tc hMerge="1">
                  <a:txBody>
                    <a:bodyPr/>
                    <a:lstStyle/>
                    <a:p>
                      <a:endParaRPr lang="es-PA" dirty="0"/>
                    </a:p>
                  </a:txBody>
                  <a:tcPr/>
                </a:tc>
                <a:extLst>
                  <a:ext uri="{0D108BD9-81ED-4DB2-BD59-A6C34878D82A}">
                    <a16:rowId xmlns:a16="http://schemas.microsoft.com/office/drawing/2014/main" val="2602090531"/>
                  </a:ext>
                </a:extLst>
              </a:tr>
              <a:tr h="370840">
                <a:tc>
                  <a:txBody>
                    <a:bodyPr/>
                    <a:lstStyle/>
                    <a:p>
                      <a:r>
                        <a:rPr lang="es-ES" dirty="0"/>
                        <a:t>Salario</a:t>
                      </a:r>
                      <a:endParaRPr lang="es-PA" dirty="0"/>
                    </a:p>
                  </a:txBody>
                  <a:tcPr/>
                </a:tc>
                <a:tc>
                  <a:txBody>
                    <a:bodyPr/>
                    <a:lstStyle/>
                    <a:p>
                      <a:pPr algn="r"/>
                      <a:r>
                        <a:rPr lang="es-ES" dirty="0"/>
                        <a:t>1,500.00</a:t>
                      </a:r>
                      <a:endParaRPr lang="es-PA" dirty="0"/>
                    </a:p>
                  </a:txBody>
                  <a:tcPr/>
                </a:tc>
                <a:tc>
                  <a:txBody>
                    <a:bodyPr/>
                    <a:lstStyle/>
                    <a:p>
                      <a:r>
                        <a:rPr lang="es-ES" dirty="0"/>
                        <a:t>Seguro Social</a:t>
                      </a:r>
                      <a:endParaRPr lang="es-PA" dirty="0"/>
                    </a:p>
                  </a:txBody>
                  <a:tcPr/>
                </a:tc>
                <a:tc>
                  <a:txBody>
                    <a:bodyPr/>
                    <a:lstStyle/>
                    <a:p>
                      <a:pPr algn="r"/>
                      <a:r>
                        <a:rPr lang="es-ES" dirty="0"/>
                        <a:t>292.50</a:t>
                      </a:r>
                      <a:endParaRPr lang="es-PA" dirty="0"/>
                    </a:p>
                  </a:txBody>
                  <a:tcPr/>
                </a:tc>
                <a:extLst>
                  <a:ext uri="{0D108BD9-81ED-4DB2-BD59-A6C34878D82A}">
                    <a16:rowId xmlns:a16="http://schemas.microsoft.com/office/drawing/2014/main" val="1451797476"/>
                  </a:ext>
                </a:extLst>
              </a:tr>
              <a:tr h="370840">
                <a:tc>
                  <a:txBody>
                    <a:bodyPr/>
                    <a:lstStyle/>
                    <a:p>
                      <a:r>
                        <a:rPr lang="es-ES" dirty="0"/>
                        <a:t>Gas. </a:t>
                      </a:r>
                      <a:r>
                        <a:rPr lang="es-ES" dirty="0" err="1"/>
                        <a:t>Rep</a:t>
                      </a:r>
                      <a:endParaRPr lang="es-PA" dirty="0"/>
                    </a:p>
                  </a:txBody>
                  <a:tcPr/>
                </a:tc>
                <a:tc>
                  <a:txBody>
                    <a:bodyPr/>
                    <a:lstStyle/>
                    <a:p>
                      <a:pPr algn="r"/>
                      <a:r>
                        <a:rPr lang="es-ES" dirty="0"/>
                        <a:t>1,500.00</a:t>
                      </a:r>
                      <a:endParaRPr lang="es-PA" dirty="0"/>
                    </a:p>
                  </a:txBody>
                  <a:tcPr/>
                </a:tc>
                <a:tc>
                  <a:txBody>
                    <a:bodyPr/>
                    <a:lstStyle/>
                    <a:p>
                      <a:r>
                        <a:rPr lang="es-ES" dirty="0"/>
                        <a:t>Seguro Educativo</a:t>
                      </a:r>
                      <a:endParaRPr lang="es-PA" dirty="0"/>
                    </a:p>
                  </a:txBody>
                  <a:tcPr/>
                </a:tc>
                <a:tc>
                  <a:txBody>
                    <a:bodyPr/>
                    <a:lstStyle/>
                    <a:p>
                      <a:pPr algn="r"/>
                      <a:r>
                        <a:rPr lang="es-ES" dirty="0"/>
                        <a:t>18.75</a:t>
                      </a:r>
                      <a:endParaRPr lang="es-PA" dirty="0"/>
                    </a:p>
                  </a:txBody>
                  <a:tcPr/>
                </a:tc>
                <a:extLst>
                  <a:ext uri="{0D108BD9-81ED-4DB2-BD59-A6C34878D82A}">
                    <a16:rowId xmlns:a16="http://schemas.microsoft.com/office/drawing/2014/main" val="709597674"/>
                  </a:ext>
                </a:extLst>
              </a:tr>
              <a:tr h="370840">
                <a:tc>
                  <a:txBody>
                    <a:bodyPr/>
                    <a:lstStyle/>
                    <a:p>
                      <a:endParaRPr lang="es-PA"/>
                    </a:p>
                  </a:txBody>
                  <a:tcPr/>
                </a:tc>
                <a:tc>
                  <a:txBody>
                    <a:bodyPr/>
                    <a:lstStyle/>
                    <a:p>
                      <a:endParaRPr lang="es-PA"/>
                    </a:p>
                  </a:txBody>
                  <a:tcPr/>
                </a:tc>
                <a:tc>
                  <a:txBody>
                    <a:bodyPr/>
                    <a:lstStyle/>
                    <a:p>
                      <a:r>
                        <a:rPr lang="es-ES" dirty="0"/>
                        <a:t>ISR Salario</a:t>
                      </a:r>
                      <a:endParaRPr lang="es-PA" dirty="0"/>
                    </a:p>
                  </a:txBody>
                  <a:tcPr/>
                </a:tc>
                <a:tc>
                  <a:txBody>
                    <a:bodyPr/>
                    <a:lstStyle/>
                    <a:p>
                      <a:pPr algn="r"/>
                      <a:r>
                        <a:rPr lang="es-ES" dirty="0"/>
                        <a:t>98.08</a:t>
                      </a:r>
                      <a:endParaRPr lang="es-PA" dirty="0"/>
                    </a:p>
                  </a:txBody>
                  <a:tcPr/>
                </a:tc>
                <a:extLst>
                  <a:ext uri="{0D108BD9-81ED-4DB2-BD59-A6C34878D82A}">
                    <a16:rowId xmlns:a16="http://schemas.microsoft.com/office/drawing/2014/main" val="2347915697"/>
                  </a:ext>
                </a:extLst>
              </a:tr>
              <a:tr h="370840">
                <a:tc>
                  <a:txBody>
                    <a:bodyPr/>
                    <a:lstStyle/>
                    <a:p>
                      <a:endParaRPr lang="es-PA"/>
                    </a:p>
                  </a:txBody>
                  <a:tcPr/>
                </a:tc>
                <a:tc>
                  <a:txBody>
                    <a:bodyPr/>
                    <a:lstStyle/>
                    <a:p>
                      <a:endParaRPr lang="es-PA"/>
                    </a:p>
                  </a:txBody>
                  <a:tcPr/>
                </a:tc>
                <a:tc>
                  <a:txBody>
                    <a:bodyPr/>
                    <a:lstStyle/>
                    <a:p>
                      <a:r>
                        <a:rPr lang="es-ES" dirty="0"/>
                        <a:t>ISR Gas. </a:t>
                      </a:r>
                      <a:r>
                        <a:rPr lang="es-ES" dirty="0" err="1"/>
                        <a:t>Rep</a:t>
                      </a:r>
                      <a:endParaRPr lang="es-PA" dirty="0"/>
                    </a:p>
                  </a:txBody>
                  <a:tcPr/>
                </a:tc>
                <a:tc>
                  <a:txBody>
                    <a:bodyPr/>
                    <a:lstStyle/>
                    <a:p>
                      <a:pPr algn="r"/>
                      <a:r>
                        <a:rPr lang="es-ES" dirty="0"/>
                        <a:t>150.00</a:t>
                      </a:r>
                      <a:endParaRPr lang="es-PA" dirty="0"/>
                    </a:p>
                  </a:txBody>
                  <a:tcPr/>
                </a:tc>
                <a:extLst>
                  <a:ext uri="{0D108BD9-81ED-4DB2-BD59-A6C34878D82A}">
                    <a16:rowId xmlns:a16="http://schemas.microsoft.com/office/drawing/2014/main" val="35042470"/>
                  </a:ext>
                </a:extLst>
              </a:tr>
              <a:tr h="370840">
                <a:tc>
                  <a:txBody>
                    <a:bodyPr/>
                    <a:lstStyle/>
                    <a:p>
                      <a:r>
                        <a:rPr lang="es-ES" b="1" dirty="0"/>
                        <a:t>Totales Ingresos</a:t>
                      </a:r>
                      <a:endParaRPr lang="es-PA" b="1" dirty="0"/>
                    </a:p>
                  </a:txBody>
                  <a:tcPr/>
                </a:tc>
                <a:tc>
                  <a:txBody>
                    <a:bodyPr/>
                    <a:lstStyle/>
                    <a:p>
                      <a:pPr algn="r"/>
                      <a:r>
                        <a:rPr lang="es-ES" b="1" dirty="0"/>
                        <a:t>3,000.00</a:t>
                      </a:r>
                      <a:endParaRPr lang="es-PA" b="1" dirty="0"/>
                    </a:p>
                  </a:txBody>
                  <a:tcPr/>
                </a:tc>
                <a:tc>
                  <a:txBody>
                    <a:bodyPr/>
                    <a:lstStyle/>
                    <a:p>
                      <a:r>
                        <a:rPr lang="es-ES" b="1" dirty="0"/>
                        <a:t>Total Descuentos</a:t>
                      </a:r>
                      <a:endParaRPr lang="es-PA" b="1" dirty="0"/>
                    </a:p>
                  </a:txBody>
                  <a:tcPr/>
                </a:tc>
                <a:tc>
                  <a:txBody>
                    <a:bodyPr/>
                    <a:lstStyle/>
                    <a:p>
                      <a:pPr algn="r"/>
                      <a:r>
                        <a:rPr lang="es-ES" b="1" dirty="0"/>
                        <a:t>559.33</a:t>
                      </a:r>
                      <a:endParaRPr lang="es-PA" b="1" dirty="0"/>
                    </a:p>
                  </a:txBody>
                  <a:tcPr/>
                </a:tc>
                <a:extLst>
                  <a:ext uri="{0D108BD9-81ED-4DB2-BD59-A6C34878D82A}">
                    <a16:rowId xmlns:a16="http://schemas.microsoft.com/office/drawing/2014/main" val="2135135067"/>
                  </a:ext>
                </a:extLst>
              </a:tr>
              <a:tr h="370840">
                <a:tc>
                  <a:txBody>
                    <a:bodyPr/>
                    <a:lstStyle/>
                    <a:p>
                      <a:endParaRPr lang="es-PA" dirty="0"/>
                    </a:p>
                  </a:txBody>
                  <a:tcPr/>
                </a:tc>
                <a:tc>
                  <a:txBody>
                    <a:bodyPr/>
                    <a:lstStyle/>
                    <a:p>
                      <a:endParaRPr lang="es-PA"/>
                    </a:p>
                  </a:txBody>
                  <a:tcPr/>
                </a:tc>
                <a:tc>
                  <a:txBody>
                    <a:bodyPr/>
                    <a:lstStyle/>
                    <a:p>
                      <a:endParaRPr lang="es-PA" dirty="0"/>
                    </a:p>
                  </a:txBody>
                  <a:tcPr/>
                </a:tc>
                <a:tc>
                  <a:txBody>
                    <a:bodyPr/>
                    <a:lstStyle/>
                    <a:p>
                      <a:pPr algn="r"/>
                      <a:endParaRPr lang="es-PA" dirty="0"/>
                    </a:p>
                  </a:txBody>
                  <a:tcPr/>
                </a:tc>
                <a:extLst>
                  <a:ext uri="{0D108BD9-81ED-4DB2-BD59-A6C34878D82A}">
                    <a16:rowId xmlns:a16="http://schemas.microsoft.com/office/drawing/2014/main" val="1276814930"/>
                  </a:ext>
                </a:extLst>
              </a:tr>
              <a:tr h="370840">
                <a:tc>
                  <a:txBody>
                    <a:bodyPr/>
                    <a:lstStyle/>
                    <a:p>
                      <a:endParaRPr lang="es-PA"/>
                    </a:p>
                  </a:txBody>
                  <a:tcPr/>
                </a:tc>
                <a:tc>
                  <a:txBody>
                    <a:bodyPr/>
                    <a:lstStyle/>
                    <a:p>
                      <a:endParaRPr lang="es-PA"/>
                    </a:p>
                  </a:txBody>
                  <a:tcPr/>
                </a:tc>
                <a:tc>
                  <a:txBody>
                    <a:bodyPr/>
                    <a:lstStyle/>
                    <a:p>
                      <a:r>
                        <a:rPr lang="es-ES" b="1" i="1" dirty="0"/>
                        <a:t>Salario neto mensual</a:t>
                      </a:r>
                      <a:endParaRPr lang="es-PA" b="1" i="1" dirty="0"/>
                    </a:p>
                  </a:txBody>
                  <a:tcPr/>
                </a:tc>
                <a:tc>
                  <a:txBody>
                    <a:bodyPr/>
                    <a:lstStyle/>
                    <a:p>
                      <a:pPr algn="r"/>
                      <a:r>
                        <a:rPr lang="es-ES" b="1" i="1" u="none" dirty="0"/>
                        <a:t>2,440.67</a:t>
                      </a:r>
                      <a:endParaRPr lang="es-PA" b="1" i="1" u="none" dirty="0"/>
                    </a:p>
                  </a:txBody>
                  <a:tcPr/>
                </a:tc>
                <a:extLst>
                  <a:ext uri="{0D108BD9-81ED-4DB2-BD59-A6C34878D82A}">
                    <a16:rowId xmlns:a16="http://schemas.microsoft.com/office/drawing/2014/main" val="3878989260"/>
                  </a:ext>
                </a:extLst>
              </a:tr>
            </a:tbl>
          </a:graphicData>
        </a:graphic>
      </p:graphicFrame>
    </p:spTree>
    <p:extLst>
      <p:ext uri="{BB962C8B-B14F-4D97-AF65-F5344CB8AC3E}">
        <p14:creationId xmlns:p14="http://schemas.microsoft.com/office/powerpoint/2010/main" val="1250016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EF0E34-5798-4DE9-A02A-7F912C56697F}"/>
              </a:ext>
            </a:extLst>
          </p:cNvPr>
          <p:cNvSpPr>
            <a:spLocks noGrp="1"/>
          </p:cNvSpPr>
          <p:nvPr>
            <p:ph type="title"/>
          </p:nvPr>
        </p:nvSpPr>
        <p:spPr/>
        <p:txBody>
          <a:bodyPr/>
          <a:lstStyle/>
          <a:p>
            <a:r>
              <a:rPr lang="es-ES" dirty="0"/>
              <a:t>Práctica 2</a:t>
            </a:r>
            <a:endParaRPr lang="es-PA" dirty="0"/>
          </a:p>
        </p:txBody>
      </p:sp>
      <p:sp>
        <p:nvSpPr>
          <p:cNvPr id="3" name="Marcador de contenido 2">
            <a:extLst>
              <a:ext uri="{FF2B5EF4-FFF2-40B4-BE49-F238E27FC236}">
                <a16:creationId xmlns:a16="http://schemas.microsoft.com/office/drawing/2014/main" id="{D448F6DA-36A5-4052-BE9B-32087853679A}"/>
              </a:ext>
            </a:extLst>
          </p:cNvPr>
          <p:cNvSpPr>
            <a:spLocks noGrp="1"/>
          </p:cNvSpPr>
          <p:nvPr>
            <p:ph idx="1"/>
          </p:nvPr>
        </p:nvSpPr>
        <p:spPr>
          <a:xfrm>
            <a:off x="1638300" y="3171092"/>
            <a:ext cx="8915400" cy="1414975"/>
          </a:xfrm>
        </p:spPr>
        <p:txBody>
          <a:bodyPr/>
          <a:lstStyle/>
          <a:p>
            <a:pPr marL="0" indent="0" algn="just">
              <a:buNone/>
            </a:pPr>
            <a:r>
              <a:rPr lang="es-ES" dirty="0"/>
              <a:t>El nuevo coordinador de marketing aceptó la propuesta, no obstante el director del departamento requiere saber cómo le impactará en sus costos esta nueva contratación.  Calcule el costo total de la nueva contratación.</a:t>
            </a:r>
            <a:endParaRPr lang="es-PA" dirty="0"/>
          </a:p>
        </p:txBody>
      </p:sp>
      <p:sp>
        <p:nvSpPr>
          <p:cNvPr id="4" name="Marcador de pie de página 3">
            <a:extLst>
              <a:ext uri="{FF2B5EF4-FFF2-40B4-BE49-F238E27FC236}">
                <a16:creationId xmlns:a16="http://schemas.microsoft.com/office/drawing/2014/main" id="{29EE386A-208D-45F9-8CB5-F916C0C91851}"/>
              </a:ext>
            </a:extLst>
          </p:cNvPr>
          <p:cNvSpPr>
            <a:spLocks noGrp="1"/>
          </p:cNvSpPr>
          <p:nvPr>
            <p:ph type="ftr" sz="quarter" idx="11"/>
          </p:nvPr>
        </p:nvSpPr>
        <p:spPr/>
        <p:txBody>
          <a:bodyPr/>
          <a:lstStyle/>
          <a:p>
            <a:r>
              <a:rPr lang="es-PA"/>
              <a:t>Preparado por Nadia Cáceres</a:t>
            </a:r>
          </a:p>
        </p:txBody>
      </p:sp>
    </p:spTree>
    <p:extLst>
      <p:ext uri="{BB962C8B-B14F-4D97-AF65-F5344CB8AC3E}">
        <p14:creationId xmlns:p14="http://schemas.microsoft.com/office/powerpoint/2010/main" val="1285515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EF0E34-5798-4DE9-A02A-7F912C56697F}"/>
              </a:ext>
            </a:extLst>
          </p:cNvPr>
          <p:cNvSpPr>
            <a:spLocks noGrp="1"/>
          </p:cNvSpPr>
          <p:nvPr>
            <p:ph type="title"/>
          </p:nvPr>
        </p:nvSpPr>
        <p:spPr>
          <a:xfrm>
            <a:off x="2335211" y="357067"/>
            <a:ext cx="8911687" cy="1280890"/>
          </a:xfrm>
        </p:spPr>
        <p:txBody>
          <a:bodyPr/>
          <a:lstStyle/>
          <a:p>
            <a:r>
              <a:rPr lang="es-ES" dirty="0"/>
              <a:t>Práctica 2</a:t>
            </a:r>
            <a:endParaRPr lang="es-PA" dirty="0"/>
          </a:p>
        </p:txBody>
      </p:sp>
      <p:sp>
        <p:nvSpPr>
          <p:cNvPr id="4" name="Marcador de pie de página 3">
            <a:extLst>
              <a:ext uri="{FF2B5EF4-FFF2-40B4-BE49-F238E27FC236}">
                <a16:creationId xmlns:a16="http://schemas.microsoft.com/office/drawing/2014/main" id="{29EE386A-208D-45F9-8CB5-F916C0C91851}"/>
              </a:ext>
            </a:extLst>
          </p:cNvPr>
          <p:cNvSpPr>
            <a:spLocks noGrp="1"/>
          </p:cNvSpPr>
          <p:nvPr>
            <p:ph type="ftr" sz="quarter" idx="11"/>
          </p:nvPr>
        </p:nvSpPr>
        <p:spPr>
          <a:xfrm rot="16200000">
            <a:off x="-1028632" y="5091180"/>
            <a:ext cx="2817675" cy="365125"/>
          </a:xfrm>
        </p:spPr>
        <p:txBody>
          <a:bodyPr/>
          <a:lstStyle/>
          <a:p>
            <a:r>
              <a:rPr lang="es-PA" dirty="0"/>
              <a:t>Preparado por Nadia Cáceres</a:t>
            </a:r>
          </a:p>
        </p:txBody>
      </p:sp>
      <p:graphicFrame>
        <p:nvGraphicFramePr>
          <p:cNvPr id="5" name="Tabla 5">
            <a:extLst>
              <a:ext uri="{FF2B5EF4-FFF2-40B4-BE49-F238E27FC236}">
                <a16:creationId xmlns:a16="http://schemas.microsoft.com/office/drawing/2014/main" id="{6624398A-D838-4A6F-B37C-1938453F8DD7}"/>
              </a:ext>
            </a:extLst>
          </p:cNvPr>
          <p:cNvGraphicFramePr>
            <a:graphicFrameLocks noGrp="1"/>
          </p:cNvGraphicFramePr>
          <p:nvPr>
            <p:extLst>
              <p:ext uri="{D42A27DB-BD31-4B8C-83A1-F6EECF244321}">
                <p14:modId xmlns:p14="http://schemas.microsoft.com/office/powerpoint/2010/main" val="247500190"/>
              </p:ext>
            </p:extLst>
          </p:nvPr>
        </p:nvGraphicFramePr>
        <p:xfrm>
          <a:off x="2261638" y="2311560"/>
          <a:ext cx="7955787" cy="4378960"/>
        </p:xfrm>
        <a:graphic>
          <a:graphicData uri="http://schemas.openxmlformats.org/drawingml/2006/table">
            <a:tbl>
              <a:tblPr firstRow="1" bandRow="1">
                <a:tableStyleId>{5C22544A-7EE6-4342-B048-85BDC9FD1C3A}</a:tableStyleId>
              </a:tblPr>
              <a:tblGrid>
                <a:gridCol w="5315502">
                  <a:extLst>
                    <a:ext uri="{9D8B030D-6E8A-4147-A177-3AD203B41FA5}">
                      <a16:colId xmlns:a16="http://schemas.microsoft.com/office/drawing/2014/main" val="1184136216"/>
                    </a:ext>
                  </a:extLst>
                </a:gridCol>
                <a:gridCol w="2640285">
                  <a:extLst>
                    <a:ext uri="{9D8B030D-6E8A-4147-A177-3AD203B41FA5}">
                      <a16:colId xmlns:a16="http://schemas.microsoft.com/office/drawing/2014/main" val="1231182495"/>
                    </a:ext>
                  </a:extLst>
                </a:gridCol>
              </a:tblGrid>
              <a:tr h="0">
                <a:tc>
                  <a:txBody>
                    <a:bodyPr/>
                    <a:lstStyle/>
                    <a:p>
                      <a:r>
                        <a:rPr lang="es-ES" sz="1600" dirty="0"/>
                        <a:t>Ingreso</a:t>
                      </a:r>
                      <a:endParaRPr lang="es-PA" sz="1600" dirty="0"/>
                    </a:p>
                  </a:txBody>
                  <a:tcPr/>
                </a:tc>
                <a:tc>
                  <a:txBody>
                    <a:bodyPr/>
                    <a:lstStyle/>
                    <a:p>
                      <a:endParaRPr lang="es-PA" sz="1600"/>
                    </a:p>
                  </a:txBody>
                  <a:tcPr/>
                </a:tc>
                <a:extLst>
                  <a:ext uri="{0D108BD9-81ED-4DB2-BD59-A6C34878D82A}">
                    <a16:rowId xmlns:a16="http://schemas.microsoft.com/office/drawing/2014/main" val="1699538120"/>
                  </a:ext>
                </a:extLst>
              </a:tr>
              <a:tr h="370840">
                <a:tc>
                  <a:txBody>
                    <a:bodyPr/>
                    <a:lstStyle/>
                    <a:p>
                      <a:r>
                        <a:rPr lang="es-ES" sz="1600" b="0" dirty="0"/>
                        <a:t>Salario +  Gastos de </a:t>
                      </a:r>
                      <a:r>
                        <a:rPr lang="es-ES" sz="1600" b="0" dirty="0" err="1"/>
                        <a:t>Rep</a:t>
                      </a:r>
                      <a:endParaRPr lang="es-PA" sz="1600" b="0" dirty="0"/>
                    </a:p>
                  </a:txBody>
                  <a:tcPr/>
                </a:tc>
                <a:tc>
                  <a:txBody>
                    <a:bodyPr/>
                    <a:lstStyle/>
                    <a:p>
                      <a:pPr algn="r"/>
                      <a:r>
                        <a:rPr lang="es-ES" sz="1600" b="0" dirty="0"/>
                        <a:t>3,000.00</a:t>
                      </a:r>
                      <a:endParaRPr lang="es-PA" sz="1600" b="0" dirty="0"/>
                    </a:p>
                  </a:txBody>
                  <a:tcPr/>
                </a:tc>
                <a:extLst>
                  <a:ext uri="{0D108BD9-81ED-4DB2-BD59-A6C34878D82A}">
                    <a16:rowId xmlns:a16="http://schemas.microsoft.com/office/drawing/2014/main" val="3100625416"/>
                  </a:ext>
                </a:extLst>
              </a:tr>
              <a:tr h="370840">
                <a:tc>
                  <a:txBody>
                    <a:bodyPr/>
                    <a:lstStyle/>
                    <a:p>
                      <a:r>
                        <a:rPr lang="es-ES" sz="1600" dirty="0"/>
                        <a:t>Factor de Costos laborales</a:t>
                      </a:r>
                      <a:endParaRPr lang="es-PA" sz="1600" dirty="0"/>
                    </a:p>
                  </a:txBody>
                  <a:tcPr/>
                </a:tc>
                <a:tc>
                  <a:txBody>
                    <a:bodyPr/>
                    <a:lstStyle/>
                    <a:p>
                      <a:pPr algn="r"/>
                      <a:r>
                        <a:rPr lang="es-ES" sz="1600" dirty="0"/>
                        <a:t>36.4%</a:t>
                      </a:r>
                      <a:endParaRPr lang="es-PA" sz="1600" dirty="0"/>
                    </a:p>
                  </a:txBody>
                  <a:tcPr/>
                </a:tc>
                <a:extLst>
                  <a:ext uri="{0D108BD9-81ED-4DB2-BD59-A6C34878D82A}">
                    <a16:rowId xmlns:a16="http://schemas.microsoft.com/office/drawing/2014/main" val="3752001042"/>
                  </a:ext>
                </a:extLst>
              </a:tr>
              <a:tr h="370840">
                <a:tc>
                  <a:txBody>
                    <a:bodyPr/>
                    <a:lstStyle/>
                    <a:p>
                      <a:r>
                        <a:rPr lang="es-ES" sz="1600" b="0" dirty="0"/>
                        <a:t>costos laborales</a:t>
                      </a:r>
                      <a:endParaRPr lang="es-PA" sz="1600" b="0" dirty="0"/>
                    </a:p>
                  </a:txBody>
                  <a:tcPr/>
                </a:tc>
                <a:tc>
                  <a:txBody>
                    <a:bodyPr/>
                    <a:lstStyle/>
                    <a:p>
                      <a:pPr algn="r"/>
                      <a:r>
                        <a:rPr lang="es-ES" sz="1600" b="0" dirty="0"/>
                        <a:t>1,092.00</a:t>
                      </a:r>
                      <a:endParaRPr lang="es-PA" sz="1600" b="0" dirty="0"/>
                    </a:p>
                  </a:txBody>
                  <a:tcPr/>
                </a:tc>
                <a:extLst>
                  <a:ext uri="{0D108BD9-81ED-4DB2-BD59-A6C34878D82A}">
                    <a16:rowId xmlns:a16="http://schemas.microsoft.com/office/drawing/2014/main" val="3628328224"/>
                  </a:ext>
                </a:extLst>
              </a:tr>
              <a:tr h="370840">
                <a:tc>
                  <a:txBody>
                    <a:bodyPr/>
                    <a:lstStyle/>
                    <a:p>
                      <a:r>
                        <a:rPr lang="es-ES" sz="1600" b="1" dirty="0"/>
                        <a:t>Total Salarios +  Costos laborales</a:t>
                      </a:r>
                      <a:endParaRPr lang="es-PA" sz="1600" b="1" dirty="0"/>
                    </a:p>
                  </a:txBody>
                  <a:tcPr/>
                </a:tc>
                <a:tc>
                  <a:txBody>
                    <a:bodyPr/>
                    <a:lstStyle/>
                    <a:p>
                      <a:pPr algn="r"/>
                      <a:r>
                        <a:rPr lang="es-ES" sz="1600" b="1" dirty="0"/>
                        <a:t>4,092.00</a:t>
                      </a:r>
                      <a:endParaRPr lang="es-PA" sz="1600" b="1" dirty="0"/>
                    </a:p>
                  </a:txBody>
                  <a:tcPr/>
                </a:tc>
                <a:extLst>
                  <a:ext uri="{0D108BD9-81ED-4DB2-BD59-A6C34878D82A}">
                    <a16:rowId xmlns:a16="http://schemas.microsoft.com/office/drawing/2014/main" val="3408616471"/>
                  </a:ext>
                </a:extLst>
              </a:tr>
              <a:tr h="309829">
                <a:tc>
                  <a:txBody>
                    <a:bodyPr/>
                    <a:lstStyle/>
                    <a:p>
                      <a:endParaRPr lang="es-PA" sz="1600" dirty="0"/>
                    </a:p>
                  </a:txBody>
                  <a:tcPr/>
                </a:tc>
                <a:tc>
                  <a:txBody>
                    <a:bodyPr/>
                    <a:lstStyle/>
                    <a:p>
                      <a:pPr algn="r"/>
                      <a:endParaRPr lang="es-PA" sz="1600" dirty="0"/>
                    </a:p>
                  </a:txBody>
                  <a:tcPr/>
                </a:tc>
                <a:extLst>
                  <a:ext uri="{0D108BD9-81ED-4DB2-BD59-A6C34878D82A}">
                    <a16:rowId xmlns:a16="http://schemas.microsoft.com/office/drawing/2014/main" val="1578793689"/>
                  </a:ext>
                </a:extLst>
              </a:tr>
              <a:tr h="370840">
                <a:tc>
                  <a:txBody>
                    <a:bodyPr/>
                    <a:lstStyle/>
                    <a:p>
                      <a:r>
                        <a:rPr lang="es-ES" sz="1600" b="0" dirty="0"/>
                        <a:t>Beneficios</a:t>
                      </a:r>
                      <a:endParaRPr lang="es-PA" sz="1600" b="0" dirty="0"/>
                    </a:p>
                  </a:txBody>
                  <a:tcPr/>
                </a:tc>
                <a:tc>
                  <a:txBody>
                    <a:bodyPr/>
                    <a:lstStyle/>
                    <a:p>
                      <a:pPr algn="r"/>
                      <a:endParaRPr lang="es-PA" sz="1600" dirty="0"/>
                    </a:p>
                  </a:txBody>
                  <a:tcPr/>
                </a:tc>
                <a:extLst>
                  <a:ext uri="{0D108BD9-81ED-4DB2-BD59-A6C34878D82A}">
                    <a16:rowId xmlns:a16="http://schemas.microsoft.com/office/drawing/2014/main" val="3002322987"/>
                  </a:ext>
                </a:extLst>
              </a:tr>
              <a:tr h="370840">
                <a:tc>
                  <a:txBody>
                    <a:bodyPr/>
                    <a:lstStyle/>
                    <a:p>
                      <a:r>
                        <a:rPr lang="es-ES" sz="1600" dirty="0"/>
                        <a:t>Seguro Médico</a:t>
                      </a:r>
                      <a:endParaRPr lang="es-PA" sz="1600" dirty="0"/>
                    </a:p>
                  </a:txBody>
                  <a:tcPr/>
                </a:tc>
                <a:tc>
                  <a:txBody>
                    <a:bodyPr/>
                    <a:lstStyle/>
                    <a:p>
                      <a:pPr algn="r"/>
                      <a:r>
                        <a:rPr lang="es-ES" sz="1600" dirty="0"/>
                        <a:t>200.00</a:t>
                      </a:r>
                      <a:endParaRPr lang="es-PA" sz="1600" dirty="0"/>
                    </a:p>
                  </a:txBody>
                  <a:tcPr/>
                </a:tc>
                <a:extLst>
                  <a:ext uri="{0D108BD9-81ED-4DB2-BD59-A6C34878D82A}">
                    <a16:rowId xmlns:a16="http://schemas.microsoft.com/office/drawing/2014/main" val="2656116242"/>
                  </a:ext>
                </a:extLst>
              </a:tr>
              <a:tr h="370840">
                <a:tc>
                  <a:txBody>
                    <a:bodyPr/>
                    <a:lstStyle/>
                    <a:p>
                      <a:r>
                        <a:rPr lang="es-ES" sz="1600" dirty="0"/>
                        <a:t>Mantenimiento de Auto</a:t>
                      </a:r>
                      <a:endParaRPr lang="es-PA" sz="1600" dirty="0"/>
                    </a:p>
                  </a:txBody>
                  <a:tcPr/>
                </a:tc>
                <a:tc>
                  <a:txBody>
                    <a:bodyPr/>
                    <a:lstStyle/>
                    <a:p>
                      <a:pPr algn="r"/>
                      <a:r>
                        <a:rPr lang="es-ES" sz="1600" dirty="0"/>
                        <a:t>375.00</a:t>
                      </a:r>
                      <a:endParaRPr lang="es-PA" sz="1600" dirty="0"/>
                    </a:p>
                  </a:txBody>
                  <a:tcPr/>
                </a:tc>
                <a:extLst>
                  <a:ext uri="{0D108BD9-81ED-4DB2-BD59-A6C34878D82A}">
                    <a16:rowId xmlns:a16="http://schemas.microsoft.com/office/drawing/2014/main" val="1145430286"/>
                  </a:ext>
                </a:extLst>
              </a:tr>
              <a:tr h="370840">
                <a:tc>
                  <a:txBody>
                    <a:bodyPr/>
                    <a:lstStyle/>
                    <a:p>
                      <a:r>
                        <a:rPr lang="es-ES" sz="1600" b="1" dirty="0"/>
                        <a:t>Total Beneficios</a:t>
                      </a:r>
                      <a:endParaRPr lang="es-PA" sz="1600" b="1" dirty="0"/>
                    </a:p>
                  </a:txBody>
                  <a:tcPr/>
                </a:tc>
                <a:tc>
                  <a:txBody>
                    <a:bodyPr/>
                    <a:lstStyle/>
                    <a:p>
                      <a:pPr algn="r"/>
                      <a:r>
                        <a:rPr lang="es-ES" sz="1600" b="1" dirty="0"/>
                        <a:t>575.00</a:t>
                      </a:r>
                      <a:endParaRPr lang="es-PA" sz="1600" b="1" dirty="0"/>
                    </a:p>
                  </a:txBody>
                  <a:tcPr/>
                </a:tc>
                <a:extLst>
                  <a:ext uri="{0D108BD9-81ED-4DB2-BD59-A6C34878D82A}">
                    <a16:rowId xmlns:a16="http://schemas.microsoft.com/office/drawing/2014/main" val="4043225935"/>
                  </a:ext>
                </a:extLst>
              </a:tr>
              <a:tr h="370840">
                <a:tc>
                  <a:txBody>
                    <a:bodyPr/>
                    <a:lstStyle/>
                    <a:p>
                      <a:endParaRPr lang="es-PA" sz="1600" b="1" dirty="0"/>
                    </a:p>
                  </a:txBody>
                  <a:tcPr/>
                </a:tc>
                <a:tc>
                  <a:txBody>
                    <a:bodyPr/>
                    <a:lstStyle/>
                    <a:p>
                      <a:pPr algn="r"/>
                      <a:endParaRPr lang="es-PA" sz="1600" b="1" dirty="0"/>
                    </a:p>
                  </a:txBody>
                  <a:tcPr/>
                </a:tc>
                <a:extLst>
                  <a:ext uri="{0D108BD9-81ED-4DB2-BD59-A6C34878D82A}">
                    <a16:rowId xmlns:a16="http://schemas.microsoft.com/office/drawing/2014/main" val="2368695400"/>
                  </a:ext>
                </a:extLst>
              </a:tr>
              <a:tr h="370840">
                <a:tc>
                  <a:txBody>
                    <a:bodyPr/>
                    <a:lstStyle/>
                    <a:p>
                      <a:r>
                        <a:rPr lang="es-ES" sz="1600" b="1" i="1" dirty="0"/>
                        <a:t>Costo Total del Coordinador de Marketing</a:t>
                      </a:r>
                      <a:endParaRPr lang="es-PA" sz="1600" b="1" i="1" dirty="0"/>
                    </a:p>
                  </a:txBody>
                  <a:tcPr/>
                </a:tc>
                <a:tc>
                  <a:txBody>
                    <a:bodyPr/>
                    <a:lstStyle/>
                    <a:p>
                      <a:pPr algn="r"/>
                      <a:r>
                        <a:rPr lang="es-ES" sz="1600" b="1" i="1" dirty="0"/>
                        <a:t>4,667.00</a:t>
                      </a:r>
                      <a:endParaRPr lang="es-PA" sz="1600" b="1" i="1" dirty="0"/>
                    </a:p>
                  </a:txBody>
                  <a:tcPr/>
                </a:tc>
                <a:extLst>
                  <a:ext uri="{0D108BD9-81ED-4DB2-BD59-A6C34878D82A}">
                    <a16:rowId xmlns:a16="http://schemas.microsoft.com/office/drawing/2014/main" val="811820896"/>
                  </a:ext>
                </a:extLst>
              </a:tr>
            </a:tbl>
          </a:graphicData>
        </a:graphic>
      </p:graphicFrame>
    </p:spTree>
    <p:extLst>
      <p:ext uri="{BB962C8B-B14F-4D97-AF65-F5344CB8AC3E}">
        <p14:creationId xmlns:p14="http://schemas.microsoft.com/office/powerpoint/2010/main" val="15637351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861</TotalTime>
  <Words>481</Words>
  <Application>Microsoft Office PowerPoint</Application>
  <PresentationFormat>Widescreen</PresentationFormat>
  <Paragraphs>97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Century Gothic</vt:lpstr>
      <vt:lpstr>Wingdings 3</vt:lpstr>
      <vt:lpstr>Ion Boardroom</vt:lpstr>
      <vt:lpstr>RESOLUCIÓN DE PRÁCTICAS</vt:lpstr>
      <vt:lpstr>Práctica</vt:lpstr>
      <vt:lpstr>Resolución práctica</vt:lpstr>
      <vt:lpstr>Práctica 1</vt:lpstr>
      <vt:lpstr>Práctica 1</vt:lpstr>
      <vt:lpstr>Práctica 1</vt:lpstr>
      <vt:lpstr>Práctica 2</vt:lpstr>
      <vt:lpstr>Práctica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RESOLUCIÓN DE PRÁCTICAS</dc:title>
  <dc:creator>Nadia Caceres</dc:creator>
  <cp:lastModifiedBy>Nadia Caceres</cp:lastModifiedBy>
  <cp:revision>7</cp:revision>
  <dcterms:created xsi:type="dcterms:W3CDTF">2020-09-16T21:01:57Z</dcterms:created>
  <dcterms:modified xsi:type="dcterms:W3CDTF">2021-08-21T17:32:18Z</dcterms:modified>
</cp:coreProperties>
</file>